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30"/>
  </p:notesMasterIdLst>
  <p:sldIdLst>
    <p:sldId id="256" r:id="rId2"/>
    <p:sldId id="257" r:id="rId3"/>
    <p:sldId id="258" r:id="rId4"/>
    <p:sldId id="259" r:id="rId5"/>
    <p:sldId id="261" r:id="rId6"/>
    <p:sldId id="263" r:id="rId7"/>
    <p:sldId id="265" r:id="rId8"/>
    <p:sldId id="262" r:id="rId9"/>
    <p:sldId id="266" r:id="rId10"/>
    <p:sldId id="260" r:id="rId11"/>
    <p:sldId id="267" r:id="rId12"/>
    <p:sldId id="268" r:id="rId13"/>
    <p:sldId id="269" r:id="rId14"/>
    <p:sldId id="271" r:id="rId15"/>
    <p:sldId id="270" r:id="rId16"/>
    <p:sldId id="284" r:id="rId17"/>
    <p:sldId id="285" r:id="rId18"/>
    <p:sldId id="283" r:id="rId19"/>
    <p:sldId id="272" r:id="rId20"/>
    <p:sldId id="273" r:id="rId21"/>
    <p:sldId id="274" r:id="rId22"/>
    <p:sldId id="279" r:id="rId23"/>
    <p:sldId id="277" r:id="rId24"/>
    <p:sldId id="280" r:id="rId25"/>
    <p:sldId id="281" r:id="rId26"/>
    <p:sldId id="282" r:id="rId27"/>
    <p:sldId id="275" r:id="rId28"/>
    <p:sldId id="27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441" autoAdjust="0"/>
  </p:normalViewPr>
  <p:slideViewPr>
    <p:cSldViewPr snapToGrid="0">
      <p:cViewPr varScale="1">
        <p:scale>
          <a:sx n="86" d="100"/>
          <a:sy n="86" d="100"/>
        </p:scale>
        <p:origin x="149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98B75-297D-447F-9F61-07CA8C0149C9}" type="datetimeFigureOut">
              <a:rPr lang="en-US" smtClean="0"/>
              <a:t>8/13/2019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A885ED-D7F8-4B22-80E3-C77230B1B092}" type="slidenum">
              <a:rPr lang="en-US" smtClean="0"/>
              <a:t>‹#›</a:t>
            </a:fld>
            <a:endParaRPr lang="en-US"/>
          </a:p>
        </p:txBody>
      </p:sp>
    </p:spTree>
    <p:extLst>
      <p:ext uri="{BB962C8B-B14F-4D97-AF65-F5344CB8AC3E}">
        <p14:creationId xmlns:p14="http://schemas.microsoft.com/office/powerpoint/2010/main" val="392192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a:t>
            </a:fld>
            <a:endParaRPr lang="en-US"/>
          </a:p>
        </p:txBody>
      </p:sp>
    </p:spTree>
    <p:extLst>
      <p:ext uri="{BB962C8B-B14F-4D97-AF65-F5344CB8AC3E}">
        <p14:creationId xmlns:p14="http://schemas.microsoft.com/office/powerpoint/2010/main" val="3688010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11</a:t>
            </a:fld>
            <a:endParaRPr lang="en-US"/>
          </a:p>
        </p:txBody>
      </p:sp>
    </p:spTree>
    <p:extLst>
      <p:ext uri="{BB962C8B-B14F-4D97-AF65-F5344CB8AC3E}">
        <p14:creationId xmlns:p14="http://schemas.microsoft.com/office/powerpoint/2010/main" val="137259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12</a:t>
            </a:fld>
            <a:endParaRPr lang="en-US"/>
          </a:p>
        </p:txBody>
      </p:sp>
    </p:spTree>
    <p:extLst>
      <p:ext uri="{BB962C8B-B14F-4D97-AF65-F5344CB8AC3E}">
        <p14:creationId xmlns:p14="http://schemas.microsoft.com/office/powerpoint/2010/main" val="285962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13</a:t>
            </a:fld>
            <a:endParaRPr lang="en-US"/>
          </a:p>
        </p:txBody>
      </p:sp>
    </p:spTree>
    <p:extLst>
      <p:ext uri="{BB962C8B-B14F-4D97-AF65-F5344CB8AC3E}">
        <p14:creationId xmlns:p14="http://schemas.microsoft.com/office/powerpoint/2010/main" val="296805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14</a:t>
            </a:fld>
            <a:endParaRPr lang="en-US"/>
          </a:p>
        </p:txBody>
      </p:sp>
    </p:spTree>
    <p:extLst>
      <p:ext uri="{BB962C8B-B14F-4D97-AF65-F5344CB8AC3E}">
        <p14:creationId xmlns:p14="http://schemas.microsoft.com/office/powerpoint/2010/main" val="1162713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15</a:t>
            </a:fld>
            <a:endParaRPr lang="en-US"/>
          </a:p>
        </p:txBody>
      </p:sp>
    </p:spTree>
    <p:extLst>
      <p:ext uri="{BB962C8B-B14F-4D97-AF65-F5344CB8AC3E}">
        <p14:creationId xmlns:p14="http://schemas.microsoft.com/office/powerpoint/2010/main" val="1109556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16</a:t>
            </a:fld>
            <a:endParaRPr lang="en-US"/>
          </a:p>
        </p:txBody>
      </p:sp>
    </p:spTree>
    <p:extLst>
      <p:ext uri="{BB962C8B-B14F-4D97-AF65-F5344CB8AC3E}">
        <p14:creationId xmlns:p14="http://schemas.microsoft.com/office/powerpoint/2010/main" val="3925960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17</a:t>
            </a:fld>
            <a:endParaRPr lang="en-US"/>
          </a:p>
        </p:txBody>
      </p:sp>
    </p:spTree>
    <p:extLst>
      <p:ext uri="{BB962C8B-B14F-4D97-AF65-F5344CB8AC3E}">
        <p14:creationId xmlns:p14="http://schemas.microsoft.com/office/powerpoint/2010/main" val="271067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18</a:t>
            </a:fld>
            <a:endParaRPr lang="en-US"/>
          </a:p>
        </p:txBody>
      </p:sp>
    </p:spTree>
    <p:extLst>
      <p:ext uri="{BB962C8B-B14F-4D97-AF65-F5344CB8AC3E}">
        <p14:creationId xmlns:p14="http://schemas.microsoft.com/office/powerpoint/2010/main" val="867940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19</a:t>
            </a:fld>
            <a:endParaRPr lang="en-US"/>
          </a:p>
        </p:txBody>
      </p:sp>
    </p:spTree>
    <p:extLst>
      <p:ext uri="{BB962C8B-B14F-4D97-AF65-F5344CB8AC3E}">
        <p14:creationId xmlns:p14="http://schemas.microsoft.com/office/powerpoint/2010/main" val="2566285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20</a:t>
            </a:fld>
            <a:endParaRPr lang="en-US"/>
          </a:p>
        </p:txBody>
      </p:sp>
    </p:spTree>
    <p:extLst>
      <p:ext uri="{BB962C8B-B14F-4D97-AF65-F5344CB8AC3E}">
        <p14:creationId xmlns:p14="http://schemas.microsoft.com/office/powerpoint/2010/main" val="2911925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3</a:t>
            </a:fld>
            <a:endParaRPr lang="en-US"/>
          </a:p>
        </p:txBody>
      </p:sp>
    </p:spTree>
    <p:extLst>
      <p:ext uri="{BB962C8B-B14F-4D97-AF65-F5344CB8AC3E}">
        <p14:creationId xmlns:p14="http://schemas.microsoft.com/office/powerpoint/2010/main" val="3417457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21</a:t>
            </a:fld>
            <a:endParaRPr lang="en-US"/>
          </a:p>
        </p:txBody>
      </p:sp>
    </p:spTree>
    <p:extLst>
      <p:ext uri="{BB962C8B-B14F-4D97-AF65-F5344CB8AC3E}">
        <p14:creationId xmlns:p14="http://schemas.microsoft.com/office/powerpoint/2010/main" val="801540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22</a:t>
            </a:fld>
            <a:endParaRPr lang="en-US"/>
          </a:p>
        </p:txBody>
      </p:sp>
    </p:spTree>
    <p:extLst>
      <p:ext uri="{BB962C8B-B14F-4D97-AF65-F5344CB8AC3E}">
        <p14:creationId xmlns:p14="http://schemas.microsoft.com/office/powerpoint/2010/main" val="3000327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23</a:t>
            </a:fld>
            <a:endParaRPr lang="en-US"/>
          </a:p>
        </p:txBody>
      </p:sp>
    </p:spTree>
    <p:extLst>
      <p:ext uri="{BB962C8B-B14F-4D97-AF65-F5344CB8AC3E}">
        <p14:creationId xmlns:p14="http://schemas.microsoft.com/office/powerpoint/2010/main" val="2558937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24</a:t>
            </a:fld>
            <a:endParaRPr lang="en-US"/>
          </a:p>
        </p:txBody>
      </p:sp>
    </p:spTree>
    <p:extLst>
      <p:ext uri="{BB962C8B-B14F-4D97-AF65-F5344CB8AC3E}">
        <p14:creationId xmlns:p14="http://schemas.microsoft.com/office/powerpoint/2010/main" val="2944846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25</a:t>
            </a:fld>
            <a:endParaRPr lang="en-US"/>
          </a:p>
        </p:txBody>
      </p:sp>
    </p:spTree>
    <p:extLst>
      <p:ext uri="{BB962C8B-B14F-4D97-AF65-F5344CB8AC3E}">
        <p14:creationId xmlns:p14="http://schemas.microsoft.com/office/powerpoint/2010/main" val="594870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26</a:t>
            </a:fld>
            <a:endParaRPr lang="en-US"/>
          </a:p>
        </p:txBody>
      </p:sp>
    </p:spTree>
    <p:extLst>
      <p:ext uri="{BB962C8B-B14F-4D97-AF65-F5344CB8AC3E}">
        <p14:creationId xmlns:p14="http://schemas.microsoft.com/office/powerpoint/2010/main" val="2898434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27</a:t>
            </a:fld>
            <a:endParaRPr lang="en-US"/>
          </a:p>
        </p:txBody>
      </p:sp>
    </p:spTree>
    <p:extLst>
      <p:ext uri="{BB962C8B-B14F-4D97-AF65-F5344CB8AC3E}">
        <p14:creationId xmlns:p14="http://schemas.microsoft.com/office/powerpoint/2010/main" val="2646803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28</a:t>
            </a:fld>
            <a:endParaRPr lang="en-US"/>
          </a:p>
        </p:txBody>
      </p:sp>
    </p:spTree>
    <p:extLst>
      <p:ext uri="{BB962C8B-B14F-4D97-AF65-F5344CB8AC3E}">
        <p14:creationId xmlns:p14="http://schemas.microsoft.com/office/powerpoint/2010/main" val="3510211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4</a:t>
            </a:fld>
            <a:endParaRPr lang="en-US"/>
          </a:p>
        </p:txBody>
      </p:sp>
    </p:spTree>
    <p:extLst>
      <p:ext uri="{BB962C8B-B14F-4D97-AF65-F5344CB8AC3E}">
        <p14:creationId xmlns:p14="http://schemas.microsoft.com/office/powerpoint/2010/main" val="1117887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5</a:t>
            </a:fld>
            <a:endParaRPr lang="en-US"/>
          </a:p>
        </p:txBody>
      </p:sp>
    </p:spTree>
    <p:extLst>
      <p:ext uri="{BB962C8B-B14F-4D97-AF65-F5344CB8AC3E}">
        <p14:creationId xmlns:p14="http://schemas.microsoft.com/office/powerpoint/2010/main" val="2657113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6</a:t>
            </a:fld>
            <a:endParaRPr lang="en-US"/>
          </a:p>
        </p:txBody>
      </p:sp>
    </p:spTree>
    <p:extLst>
      <p:ext uri="{BB962C8B-B14F-4D97-AF65-F5344CB8AC3E}">
        <p14:creationId xmlns:p14="http://schemas.microsoft.com/office/powerpoint/2010/main" val="122573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7</a:t>
            </a:fld>
            <a:endParaRPr lang="en-US"/>
          </a:p>
        </p:txBody>
      </p:sp>
    </p:spTree>
    <p:extLst>
      <p:ext uri="{BB962C8B-B14F-4D97-AF65-F5344CB8AC3E}">
        <p14:creationId xmlns:p14="http://schemas.microsoft.com/office/powerpoint/2010/main" val="2031392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8</a:t>
            </a:fld>
            <a:endParaRPr lang="en-US"/>
          </a:p>
        </p:txBody>
      </p:sp>
    </p:spTree>
    <p:extLst>
      <p:ext uri="{BB962C8B-B14F-4D97-AF65-F5344CB8AC3E}">
        <p14:creationId xmlns:p14="http://schemas.microsoft.com/office/powerpoint/2010/main" val="662995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9</a:t>
            </a:fld>
            <a:endParaRPr lang="en-US"/>
          </a:p>
        </p:txBody>
      </p:sp>
    </p:spTree>
    <p:extLst>
      <p:ext uri="{BB962C8B-B14F-4D97-AF65-F5344CB8AC3E}">
        <p14:creationId xmlns:p14="http://schemas.microsoft.com/office/powerpoint/2010/main" val="137209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A885ED-D7F8-4B22-80E3-C77230B1B092}" type="slidenum">
              <a:rPr lang="en-US" smtClean="0"/>
              <a:t>10</a:t>
            </a:fld>
            <a:endParaRPr lang="en-US"/>
          </a:p>
        </p:txBody>
      </p:sp>
    </p:spTree>
    <p:extLst>
      <p:ext uri="{BB962C8B-B14F-4D97-AF65-F5344CB8AC3E}">
        <p14:creationId xmlns:p14="http://schemas.microsoft.com/office/powerpoint/2010/main" val="2553124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DAD554D9-FCF0-4AF4-80C3-175C0C2FA0C0}" type="datetimeFigureOut">
              <a:rPr lang="en-US" smtClean="0"/>
              <a:t>8/13/2019</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75E6198-1922-432F-90B7-DA0B1A9D6D75}"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736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54D9-FCF0-4AF4-80C3-175C0C2FA0C0}"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402158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54D9-FCF0-4AF4-80C3-175C0C2FA0C0}"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372360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554D9-FCF0-4AF4-80C3-175C0C2FA0C0}"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670552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D554D9-FCF0-4AF4-80C3-175C0C2FA0C0}" type="datetimeFigureOut">
              <a:rPr lang="en-US" smtClean="0"/>
              <a:t>8/13/2019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5E6198-1922-432F-90B7-DA0B1A9D6D75}"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046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D554D9-FCF0-4AF4-80C3-175C0C2FA0C0}"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75316176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D554D9-FCF0-4AF4-80C3-175C0C2FA0C0}" type="datetimeFigureOut">
              <a:rPr lang="en-US" smtClean="0"/>
              <a:t>8/13/2019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8027720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D554D9-FCF0-4AF4-80C3-175C0C2FA0C0}" type="datetimeFigureOut">
              <a:rPr lang="en-US" smtClean="0"/>
              <a:t>8/13/2019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77697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D554D9-FCF0-4AF4-80C3-175C0C2FA0C0}" type="datetimeFigureOut">
              <a:rPr lang="en-US" smtClean="0"/>
              <a:t>8/13/2019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810791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54D9-FCF0-4AF4-80C3-175C0C2FA0C0}"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101230419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D554D9-FCF0-4AF4-80C3-175C0C2FA0C0}" type="datetimeFigureOut">
              <a:rPr lang="en-US" smtClean="0"/>
              <a:t>8/13/2019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5E6198-1922-432F-90B7-DA0B1A9D6D75}" type="slidenum">
              <a:rPr lang="en-US" smtClean="0"/>
              <a:t>‹#›</a:t>
            </a:fld>
            <a:endParaRPr lang="en-US"/>
          </a:p>
        </p:txBody>
      </p:sp>
    </p:spTree>
    <p:extLst>
      <p:ext uri="{BB962C8B-B14F-4D97-AF65-F5344CB8AC3E}">
        <p14:creationId xmlns:p14="http://schemas.microsoft.com/office/powerpoint/2010/main" val="2477380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AD554D9-FCF0-4AF4-80C3-175C0C2FA0C0}" type="datetimeFigureOut">
              <a:rPr lang="en-US" smtClean="0"/>
              <a:t>8/13/2019</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175E6198-1922-432F-90B7-DA0B1A9D6D75}" type="slidenum">
              <a:rPr lang="en-US" smtClean="0"/>
              <a:t>‹#›</a:t>
            </a:fld>
            <a:endParaRPr lang="en-US"/>
          </a:p>
        </p:txBody>
      </p:sp>
    </p:spTree>
    <p:extLst>
      <p:ext uri="{BB962C8B-B14F-4D97-AF65-F5344CB8AC3E}">
        <p14:creationId xmlns:p14="http://schemas.microsoft.com/office/powerpoint/2010/main" val="142034836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lassdoor.com/Reviews/index.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www.glassdoor.com/findPopularLocationAjax.htm?term=Saint+Paul&amp;maxLocationsToReturn=1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Web_scrapi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9.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hlendway/R"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0shake/Public-AP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hrome.google.com/webstore/detail/selectorgadget/mhjhnkcfbdhnjickkkdbjoemdmbfginb?hl=e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B4BB7-E0A1-481A-841E-06BAD8C406B0}"/>
              </a:ext>
            </a:extLst>
          </p:cNvPr>
          <p:cNvSpPr>
            <a:spLocks noGrp="1"/>
          </p:cNvSpPr>
          <p:nvPr>
            <p:ph type="ctrTitle"/>
          </p:nvPr>
        </p:nvSpPr>
        <p:spPr/>
        <p:txBody>
          <a:bodyPr/>
          <a:lstStyle/>
          <a:p>
            <a:r>
              <a:rPr lang="en-US" dirty="0"/>
              <a:t>Web Scraping with R</a:t>
            </a:r>
          </a:p>
        </p:txBody>
      </p:sp>
      <p:sp>
        <p:nvSpPr>
          <p:cNvPr id="3" name="Subtitle 2">
            <a:extLst>
              <a:ext uri="{FF2B5EF4-FFF2-40B4-BE49-F238E27FC236}">
                <a16:creationId xmlns:a16="http://schemas.microsoft.com/office/drawing/2014/main" id="{2D3C0D84-E217-4C35-9053-C57B8711FB88}"/>
              </a:ext>
            </a:extLst>
          </p:cNvPr>
          <p:cNvSpPr>
            <a:spLocks noGrp="1"/>
          </p:cNvSpPr>
          <p:nvPr>
            <p:ph type="subTitle" idx="1"/>
          </p:nvPr>
        </p:nvSpPr>
        <p:spPr/>
        <p:txBody>
          <a:bodyPr/>
          <a:lstStyle/>
          <a:p>
            <a:r>
              <a:rPr lang="en-US" dirty="0"/>
              <a:t>Heather Lendway</a:t>
            </a:r>
          </a:p>
        </p:txBody>
      </p:sp>
    </p:spTree>
    <p:extLst>
      <p:ext uri="{BB962C8B-B14F-4D97-AF65-F5344CB8AC3E}">
        <p14:creationId xmlns:p14="http://schemas.microsoft.com/office/powerpoint/2010/main" val="1102635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625764" y="385355"/>
            <a:ext cx="9875520" cy="868680"/>
          </a:xfrm>
        </p:spPr>
        <p:txBody>
          <a:bodyPr>
            <a:normAutofit fontScale="90000"/>
          </a:bodyPr>
          <a:lstStyle/>
          <a:p>
            <a:pPr marL="502920" indent="-457200">
              <a:buAutoNum type="arabicPeriod"/>
            </a:pPr>
            <a:r>
              <a:rPr lang="en-US" dirty="0"/>
              <a:t>Create a URL to get company results (cont.)</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424874" y="1254035"/>
            <a:ext cx="5237017" cy="4571999"/>
          </a:xfrm>
        </p:spPr>
        <p:txBody>
          <a:bodyPr>
            <a:normAutofit/>
          </a:bodyPr>
          <a:lstStyle/>
          <a:p>
            <a:r>
              <a:rPr lang="en-US" dirty="0">
                <a:hlinkClick r:id="rId3"/>
              </a:rPr>
              <a:t>https://www.glassdoor.com/Reviews/index.htm</a:t>
            </a:r>
            <a:endParaRPr lang="en-US" dirty="0"/>
          </a:p>
          <a:p>
            <a:r>
              <a:rPr lang="en-US" dirty="0"/>
              <a:t>Open developer tools and go to the “Network Tab”</a:t>
            </a:r>
          </a:p>
          <a:p>
            <a:r>
              <a:rPr lang="en-US" dirty="0"/>
              <a:t>Start typing your search city and URL’s will appear under the “Name” list</a:t>
            </a:r>
          </a:p>
          <a:p>
            <a:r>
              <a:rPr lang="en-US" dirty="0"/>
              <a:t>Click on the link under “Name” with the city listed under term to see the Request URL pop up in an additional panel.</a:t>
            </a:r>
          </a:p>
          <a:p>
            <a:r>
              <a:rPr lang="en-US" dirty="0"/>
              <a:t>This JSON gives us the parameter for our request URL</a:t>
            </a:r>
          </a:p>
          <a:p>
            <a:endParaRPr lang="en-US" dirty="0"/>
          </a:p>
          <a:p>
            <a:endParaRPr lang="en-US" dirty="0"/>
          </a:p>
          <a:p>
            <a:pPr marL="45720" indent="0">
              <a:buNone/>
            </a:pPr>
            <a:endParaRPr lang="en-US" dirty="0"/>
          </a:p>
        </p:txBody>
      </p:sp>
      <p:pic>
        <p:nvPicPr>
          <p:cNvPr id="1028" name="Picture 4" descr="Glassdoor homepage.">
            <a:extLst>
              <a:ext uri="{FF2B5EF4-FFF2-40B4-BE49-F238E27FC236}">
                <a16:creationId xmlns:a16="http://schemas.microsoft.com/office/drawing/2014/main" id="{3817DA00-62DC-41DB-A4AE-7D29AC0DBE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509" y="1554384"/>
            <a:ext cx="5846618" cy="3490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280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471055" y="385355"/>
            <a:ext cx="10547465" cy="868680"/>
          </a:xfrm>
        </p:spPr>
        <p:txBody>
          <a:bodyPr>
            <a:normAutofit fontScale="90000"/>
          </a:bodyPr>
          <a:lstStyle/>
          <a:p>
            <a:r>
              <a:rPr lang="en-US" dirty="0"/>
              <a:t>1. Create a URL to get company results (cont.)</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637310" y="1254036"/>
            <a:ext cx="10387742" cy="4902924"/>
          </a:xfrm>
        </p:spPr>
        <p:txBody>
          <a:bodyPr>
            <a:normAutofit/>
          </a:bodyPr>
          <a:lstStyle/>
          <a:p>
            <a:endParaRPr lang="en-US" dirty="0"/>
          </a:p>
          <a:p>
            <a:endParaRPr lang="en-US" dirty="0"/>
          </a:p>
        </p:txBody>
      </p:sp>
      <p:sp>
        <p:nvSpPr>
          <p:cNvPr id="11" name="Content Placeholder 2">
            <a:extLst>
              <a:ext uri="{FF2B5EF4-FFF2-40B4-BE49-F238E27FC236}">
                <a16:creationId xmlns:a16="http://schemas.microsoft.com/office/drawing/2014/main" id="{9FFAF91E-1F10-4A41-B83A-020926835BF4}"/>
              </a:ext>
            </a:extLst>
          </p:cNvPr>
          <p:cNvSpPr txBox="1">
            <a:spLocks/>
          </p:cNvSpPr>
          <p:nvPr/>
        </p:nvSpPr>
        <p:spPr>
          <a:xfrm>
            <a:off x="471055" y="1338647"/>
            <a:ext cx="11083635" cy="2687134"/>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Request URL to get search city JSON:</a:t>
            </a:r>
          </a:p>
          <a:p>
            <a:pPr lvl="1"/>
            <a:r>
              <a:rPr lang="en-US" dirty="0">
                <a:hlinkClick r:id="rId3">
                  <a:extLst>
                    <a:ext uri="{A12FA001-AC4F-418D-AE19-62706E023703}">
                      <ahyp:hlinkClr xmlns:ahyp="http://schemas.microsoft.com/office/drawing/2018/hyperlinkcolor" val="tx"/>
                    </a:ext>
                  </a:extLst>
                </a:hlinkClick>
              </a:rPr>
              <a:t>https://www.glassdoor.com/findPopularLocationAjax.htm?term=</a:t>
            </a:r>
            <a:r>
              <a:rPr lang="en-US" dirty="0">
                <a:highlight>
                  <a:srgbClr val="FFFF00"/>
                </a:highlight>
                <a:hlinkClick r:id="rId3">
                  <a:extLst>
                    <a:ext uri="{A12FA001-AC4F-418D-AE19-62706E023703}">
                      <ahyp:hlinkClr xmlns:ahyp="http://schemas.microsoft.com/office/drawing/2018/hyperlinkcolor" val="tx"/>
                    </a:ext>
                  </a:extLst>
                </a:hlinkClick>
              </a:rPr>
              <a:t>Saint+Paul</a:t>
            </a:r>
            <a:r>
              <a:rPr lang="en-US" dirty="0">
                <a:hlinkClick r:id="rId3">
                  <a:extLst>
                    <a:ext uri="{A12FA001-AC4F-418D-AE19-62706E023703}">
                      <ahyp:hlinkClr xmlns:ahyp="http://schemas.microsoft.com/office/drawing/2018/hyperlinkcolor" val="tx"/>
                    </a:ext>
                  </a:extLst>
                </a:hlinkClick>
              </a:rPr>
              <a:t>&amp;maxLocationsToReturn=10</a:t>
            </a:r>
            <a:endParaRPr lang="en-US" dirty="0"/>
          </a:p>
          <a:p>
            <a:r>
              <a:rPr lang="en-US" dirty="0"/>
              <a:t>JSON results give us query string parameters for company request URL:</a:t>
            </a:r>
          </a:p>
          <a:p>
            <a:pPr lvl="1"/>
            <a:r>
              <a:rPr lang="en-US" dirty="0" err="1"/>
              <a:t>locT</a:t>
            </a:r>
            <a:r>
              <a:rPr lang="en-US" dirty="0"/>
              <a:t>:  “</a:t>
            </a:r>
            <a:r>
              <a:rPr lang="en-US" dirty="0" err="1"/>
              <a:t>loactionId</a:t>
            </a:r>
            <a:r>
              <a:rPr lang="en-US" dirty="0"/>
              <a:t>”= 1142575</a:t>
            </a:r>
          </a:p>
          <a:p>
            <a:pPr lvl="1"/>
            <a:r>
              <a:rPr lang="en-US" dirty="0" err="1"/>
              <a:t>locId</a:t>
            </a:r>
            <a:r>
              <a:rPr lang="en-US" dirty="0"/>
              <a:t>: “</a:t>
            </a:r>
            <a:r>
              <a:rPr lang="en-US" dirty="0" err="1"/>
              <a:t>locationType</a:t>
            </a:r>
            <a:r>
              <a:rPr lang="en-US" dirty="0"/>
              <a:t>”= “C”</a:t>
            </a:r>
          </a:p>
          <a:p>
            <a:r>
              <a:rPr lang="en-US" dirty="0"/>
              <a:t>Query string parameters for city JSON:</a:t>
            </a:r>
          </a:p>
          <a:p>
            <a:pPr lvl="1"/>
            <a:r>
              <a:rPr lang="en-US" dirty="0"/>
              <a:t>term: city you’re searching for</a:t>
            </a:r>
          </a:p>
          <a:p>
            <a:pPr lvl="1"/>
            <a:r>
              <a:rPr lang="en-US" dirty="0"/>
              <a:t>Replace any “ ” with “+”</a:t>
            </a:r>
          </a:p>
          <a:p>
            <a:pPr lvl="1"/>
            <a:endParaRPr lang="en-US" dirty="0"/>
          </a:p>
          <a:p>
            <a:pPr lvl="1"/>
            <a:endParaRPr lang="en-US" dirty="0"/>
          </a:p>
        </p:txBody>
      </p:sp>
      <p:pic>
        <p:nvPicPr>
          <p:cNvPr id="6" name="Picture 5">
            <a:extLst>
              <a:ext uri="{FF2B5EF4-FFF2-40B4-BE49-F238E27FC236}">
                <a16:creationId xmlns:a16="http://schemas.microsoft.com/office/drawing/2014/main" id="{5153B1BF-E899-4254-8F62-0869E50EA249}"/>
              </a:ext>
            </a:extLst>
          </p:cNvPr>
          <p:cNvPicPr>
            <a:picLocks noChangeAspect="1"/>
          </p:cNvPicPr>
          <p:nvPr/>
        </p:nvPicPr>
        <p:blipFill>
          <a:blip r:embed="rId4"/>
          <a:stretch>
            <a:fillRect/>
          </a:stretch>
        </p:blipFill>
        <p:spPr>
          <a:xfrm>
            <a:off x="354562" y="4798837"/>
            <a:ext cx="3090107" cy="1673808"/>
          </a:xfrm>
          <a:prstGeom prst="rect">
            <a:avLst/>
          </a:prstGeom>
          <a:effectLst>
            <a:glow rad="127000">
              <a:schemeClr val="accent1"/>
            </a:glow>
          </a:effectLst>
        </p:spPr>
      </p:pic>
      <p:pic>
        <p:nvPicPr>
          <p:cNvPr id="7" name="Picture 6">
            <a:extLst>
              <a:ext uri="{FF2B5EF4-FFF2-40B4-BE49-F238E27FC236}">
                <a16:creationId xmlns:a16="http://schemas.microsoft.com/office/drawing/2014/main" id="{26FA7D73-F6B5-45B0-BAAE-CCD2B7FAFB7A}"/>
              </a:ext>
            </a:extLst>
          </p:cNvPr>
          <p:cNvPicPr>
            <a:picLocks noChangeAspect="1"/>
          </p:cNvPicPr>
          <p:nvPr/>
        </p:nvPicPr>
        <p:blipFill>
          <a:blip r:embed="rId5"/>
          <a:stretch>
            <a:fillRect/>
          </a:stretch>
        </p:blipFill>
        <p:spPr>
          <a:xfrm>
            <a:off x="1305075" y="4243525"/>
            <a:ext cx="10532363" cy="908502"/>
          </a:xfrm>
          <a:prstGeom prst="rect">
            <a:avLst/>
          </a:prstGeom>
          <a:effectLst>
            <a:glow rad="127000">
              <a:schemeClr val="accent1"/>
            </a:glow>
          </a:effectLst>
        </p:spPr>
      </p:pic>
      <p:sp>
        <p:nvSpPr>
          <p:cNvPr id="10" name="Arrow: Bent-Up 9">
            <a:extLst>
              <a:ext uri="{FF2B5EF4-FFF2-40B4-BE49-F238E27FC236}">
                <a16:creationId xmlns:a16="http://schemas.microsoft.com/office/drawing/2014/main" id="{121EC40F-B4B7-43B5-9B8D-22A04890EE6C}"/>
              </a:ext>
            </a:extLst>
          </p:cNvPr>
          <p:cNvSpPr/>
          <p:nvPr/>
        </p:nvSpPr>
        <p:spPr>
          <a:xfrm>
            <a:off x="3727417" y="5369772"/>
            <a:ext cx="504236" cy="46838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709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471055" y="385355"/>
            <a:ext cx="10547465" cy="868680"/>
          </a:xfrm>
        </p:spPr>
        <p:txBody>
          <a:bodyPr>
            <a:normAutofit fontScale="90000"/>
          </a:bodyPr>
          <a:lstStyle/>
          <a:p>
            <a:r>
              <a:rPr lang="en-US" dirty="0"/>
              <a:t>1. Create a URL to get company results (cont.)</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637310" y="1254036"/>
            <a:ext cx="10387742" cy="4902924"/>
          </a:xfrm>
        </p:spPr>
        <p:txBody>
          <a:bodyPr>
            <a:normAutofit/>
          </a:bodyPr>
          <a:lstStyle/>
          <a:p>
            <a:endParaRPr lang="en-US" dirty="0"/>
          </a:p>
          <a:p>
            <a:endParaRPr lang="en-US" dirty="0"/>
          </a:p>
        </p:txBody>
      </p:sp>
      <p:sp>
        <p:nvSpPr>
          <p:cNvPr id="11" name="Content Placeholder 2">
            <a:extLst>
              <a:ext uri="{FF2B5EF4-FFF2-40B4-BE49-F238E27FC236}">
                <a16:creationId xmlns:a16="http://schemas.microsoft.com/office/drawing/2014/main" id="{9FFAF91E-1F10-4A41-B83A-020926835BF4}"/>
              </a:ext>
            </a:extLst>
          </p:cNvPr>
          <p:cNvSpPr txBox="1">
            <a:spLocks/>
          </p:cNvSpPr>
          <p:nvPr/>
        </p:nvSpPr>
        <p:spPr>
          <a:xfrm>
            <a:off x="471055" y="1338647"/>
            <a:ext cx="10744341" cy="2687134"/>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endParaRPr lang="en-US" dirty="0"/>
          </a:p>
        </p:txBody>
      </p:sp>
      <p:pic>
        <p:nvPicPr>
          <p:cNvPr id="15" name="Picture 14">
            <a:extLst>
              <a:ext uri="{FF2B5EF4-FFF2-40B4-BE49-F238E27FC236}">
                <a16:creationId xmlns:a16="http://schemas.microsoft.com/office/drawing/2014/main" id="{E80DDA5B-3BC6-4E7F-9C17-404FF48B39CC}"/>
              </a:ext>
            </a:extLst>
          </p:cNvPr>
          <p:cNvPicPr>
            <a:picLocks noChangeAspect="1"/>
          </p:cNvPicPr>
          <p:nvPr/>
        </p:nvPicPr>
        <p:blipFill>
          <a:blip r:embed="rId3"/>
          <a:stretch>
            <a:fillRect/>
          </a:stretch>
        </p:blipFill>
        <p:spPr>
          <a:xfrm>
            <a:off x="344689" y="1164238"/>
            <a:ext cx="11502621" cy="3286463"/>
          </a:xfrm>
          <a:prstGeom prst="rect">
            <a:avLst/>
          </a:prstGeom>
        </p:spPr>
      </p:pic>
      <p:pic>
        <p:nvPicPr>
          <p:cNvPr id="18" name="Picture 17">
            <a:extLst>
              <a:ext uri="{FF2B5EF4-FFF2-40B4-BE49-F238E27FC236}">
                <a16:creationId xmlns:a16="http://schemas.microsoft.com/office/drawing/2014/main" id="{0405D5D4-BA9D-4518-A240-991813C3B034}"/>
              </a:ext>
            </a:extLst>
          </p:cNvPr>
          <p:cNvPicPr>
            <a:picLocks noChangeAspect="1"/>
          </p:cNvPicPr>
          <p:nvPr/>
        </p:nvPicPr>
        <p:blipFill>
          <a:blip r:embed="rId4"/>
          <a:stretch>
            <a:fillRect/>
          </a:stretch>
        </p:blipFill>
        <p:spPr>
          <a:xfrm>
            <a:off x="1325856" y="4823460"/>
            <a:ext cx="9010650" cy="1333500"/>
          </a:xfrm>
          <a:prstGeom prst="rect">
            <a:avLst/>
          </a:prstGeom>
        </p:spPr>
      </p:pic>
      <p:cxnSp>
        <p:nvCxnSpPr>
          <p:cNvPr id="20" name="Connector: Curved 19">
            <a:extLst>
              <a:ext uri="{FF2B5EF4-FFF2-40B4-BE49-F238E27FC236}">
                <a16:creationId xmlns:a16="http://schemas.microsoft.com/office/drawing/2014/main" id="{EC2551FC-92FA-475F-A508-C7FA2FD03EA5}"/>
              </a:ext>
            </a:extLst>
          </p:cNvPr>
          <p:cNvCxnSpPr>
            <a:cxnSpLocks/>
          </p:cNvCxnSpPr>
          <p:nvPr/>
        </p:nvCxnSpPr>
        <p:spPr>
          <a:xfrm>
            <a:off x="993967" y="3200657"/>
            <a:ext cx="2009192" cy="1819469"/>
          </a:xfrm>
          <a:prstGeom prst="curvedConnector3">
            <a:avLst>
              <a:gd name="adj1" fmla="val -19195"/>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F9B5A4BF-847C-41D4-B718-8AA6DE467D28}"/>
              </a:ext>
            </a:extLst>
          </p:cNvPr>
          <p:cNvCxnSpPr>
            <a:cxnSpLocks/>
          </p:cNvCxnSpPr>
          <p:nvPr/>
        </p:nvCxnSpPr>
        <p:spPr>
          <a:xfrm flipH="1" flipV="1">
            <a:off x="5609829" y="3705498"/>
            <a:ext cx="2003950" cy="17715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B6E72AF1-0AEC-4CD2-8562-1296A3212574}"/>
              </a:ext>
            </a:extLst>
          </p:cNvPr>
          <p:cNvCxnSpPr>
            <a:cxnSpLocks/>
          </p:cNvCxnSpPr>
          <p:nvPr/>
        </p:nvCxnSpPr>
        <p:spPr>
          <a:xfrm flipV="1">
            <a:off x="6727371" y="3705498"/>
            <a:ext cx="1772817" cy="17847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3935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C187-62B9-4170-8975-EC2AA72483DB}"/>
              </a:ext>
            </a:extLst>
          </p:cNvPr>
          <p:cNvSpPr>
            <a:spLocks noGrp="1"/>
          </p:cNvSpPr>
          <p:nvPr>
            <p:ph type="title"/>
          </p:nvPr>
        </p:nvSpPr>
        <p:spPr>
          <a:xfrm>
            <a:off x="401612" y="83820"/>
            <a:ext cx="10614259" cy="1356360"/>
          </a:xfrm>
        </p:spPr>
        <p:txBody>
          <a:bodyPr/>
          <a:lstStyle/>
          <a:p>
            <a:r>
              <a:rPr lang="en-US" dirty="0"/>
              <a:t>1. </a:t>
            </a:r>
            <a:r>
              <a:rPr lang="en-US" sz="4000" dirty="0"/>
              <a:t>Create a URL to get company results (cont.)</a:t>
            </a:r>
          </a:p>
        </p:txBody>
      </p:sp>
      <p:sp>
        <p:nvSpPr>
          <p:cNvPr id="3" name="Content Placeholder 2">
            <a:extLst>
              <a:ext uri="{FF2B5EF4-FFF2-40B4-BE49-F238E27FC236}">
                <a16:creationId xmlns:a16="http://schemas.microsoft.com/office/drawing/2014/main" id="{15E85874-E8BF-4EC5-8526-E559698A1618}"/>
              </a:ext>
            </a:extLst>
          </p:cNvPr>
          <p:cNvSpPr>
            <a:spLocks noGrp="1"/>
          </p:cNvSpPr>
          <p:nvPr>
            <p:ph idx="1"/>
          </p:nvPr>
        </p:nvSpPr>
        <p:spPr>
          <a:xfrm>
            <a:off x="490888" y="1097280"/>
            <a:ext cx="10524983" cy="4998720"/>
          </a:xfrm>
        </p:spPr>
        <p:txBody>
          <a:bodyPr/>
          <a:lstStyle/>
          <a:p>
            <a:r>
              <a:rPr lang="en-US" dirty="0"/>
              <a:t>Read html for the company result page</a:t>
            </a:r>
          </a:p>
          <a:p>
            <a:endParaRPr lang="en-US" dirty="0"/>
          </a:p>
          <a:p>
            <a:endParaRPr lang="en-US" dirty="0"/>
          </a:p>
          <a:p>
            <a:endParaRPr lang="en-US" dirty="0"/>
          </a:p>
          <a:p>
            <a:endParaRPr lang="en-US" dirty="0"/>
          </a:p>
          <a:p>
            <a:r>
              <a:rPr lang="en-US" dirty="0"/>
              <a:t>Get all result pages (limited to 10)</a:t>
            </a:r>
          </a:p>
          <a:p>
            <a:endParaRPr lang="en-US" dirty="0"/>
          </a:p>
        </p:txBody>
      </p:sp>
      <p:pic>
        <p:nvPicPr>
          <p:cNvPr id="6" name="Picture 5">
            <a:extLst>
              <a:ext uri="{FF2B5EF4-FFF2-40B4-BE49-F238E27FC236}">
                <a16:creationId xmlns:a16="http://schemas.microsoft.com/office/drawing/2014/main" id="{72592B8F-6957-4FC3-A1EA-C54BAC8360AA}"/>
              </a:ext>
            </a:extLst>
          </p:cNvPr>
          <p:cNvPicPr>
            <a:picLocks noChangeAspect="1"/>
          </p:cNvPicPr>
          <p:nvPr/>
        </p:nvPicPr>
        <p:blipFill>
          <a:blip r:embed="rId3"/>
          <a:stretch>
            <a:fillRect/>
          </a:stretch>
        </p:blipFill>
        <p:spPr>
          <a:xfrm>
            <a:off x="549600" y="1440180"/>
            <a:ext cx="10318282" cy="1868487"/>
          </a:xfrm>
          <a:prstGeom prst="rect">
            <a:avLst/>
          </a:prstGeom>
        </p:spPr>
      </p:pic>
      <p:pic>
        <p:nvPicPr>
          <p:cNvPr id="7" name="Picture 6">
            <a:extLst>
              <a:ext uri="{FF2B5EF4-FFF2-40B4-BE49-F238E27FC236}">
                <a16:creationId xmlns:a16="http://schemas.microsoft.com/office/drawing/2014/main" id="{47B7298F-A07D-4D8D-878C-779275B32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460" y="3813735"/>
            <a:ext cx="5957030" cy="2790530"/>
          </a:xfrm>
          <a:prstGeom prst="rect">
            <a:avLst/>
          </a:prstGeom>
        </p:spPr>
      </p:pic>
      <p:pic>
        <p:nvPicPr>
          <p:cNvPr id="8" name="Picture 7">
            <a:extLst>
              <a:ext uri="{FF2B5EF4-FFF2-40B4-BE49-F238E27FC236}">
                <a16:creationId xmlns:a16="http://schemas.microsoft.com/office/drawing/2014/main" id="{460B5D67-FB07-41F0-B699-4E15970C2BBE}"/>
              </a:ext>
            </a:extLst>
          </p:cNvPr>
          <p:cNvPicPr>
            <a:picLocks noChangeAspect="1"/>
          </p:cNvPicPr>
          <p:nvPr/>
        </p:nvPicPr>
        <p:blipFill>
          <a:blip r:embed="rId5"/>
          <a:stretch>
            <a:fillRect/>
          </a:stretch>
        </p:blipFill>
        <p:spPr>
          <a:xfrm>
            <a:off x="6154712" y="1097280"/>
            <a:ext cx="5546400" cy="5228637"/>
          </a:xfrm>
          <a:prstGeom prst="rect">
            <a:avLst/>
          </a:prstGeom>
          <a:effectLst>
            <a:glow rad="127000">
              <a:schemeClr val="accent1"/>
            </a:glow>
          </a:effectLst>
        </p:spPr>
      </p:pic>
      <p:cxnSp>
        <p:nvCxnSpPr>
          <p:cNvPr id="10" name="Straight Arrow Connector 9">
            <a:extLst>
              <a:ext uri="{FF2B5EF4-FFF2-40B4-BE49-F238E27FC236}">
                <a16:creationId xmlns:a16="http://schemas.microsoft.com/office/drawing/2014/main" id="{051F674B-62C5-45EB-877D-67B4571D1051}"/>
              </a:ext>
            </a:extLst>
          </p:cNvPr>
          <p:cNvCxnSpPr/>
          <p:nvPr/>
        </p:nvCxnSpPr>
        <p:spPr>
          <a:xfrm flipV="1">
            <a:off x="5593278" y="5011387"/>
            <a:ext cx="4904509" cy="9262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925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EFDB1-4E73-4441-AED6-C6CAFB771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76" y="5162741"/>
            <a:ext cx="9547731" cy="1311461"/>
          </a:xfrm>
          <a:prstGeom prst="rect">
            <a:avLst/>
          </a:prstGeom>
          <a:effectLst>
            <a:glow rad="127000">
              <a:schemeClr val="accent1"/>
            </a:glow>
          </a:effectLst>
        </p:spPr>
      </p:pic>
      <p:pic>
        <p:nvPicPr>
          <p:cNvPr id="7" name="Picture 6">
            <a:extLst>
              <a:ext uri="{FF2B5EF4-FFF2-40B4-BE49-F238E27FC236}">
                <a16:creationId xmlns:a16="http://schemas.microsoft.com/office/drawing/2014/main" id="{CF77801B-E67E-4671-94C0-2A186C7B0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769" y="3336821"/>
            <a:ext cx="5266193" cy="2327250"/>
          </a:xfrm>
          <a:prstGeom prst="rect">
            <a:avLst/>
          </a:prstGeom>
          <a:effectLst>
            <a:glow rad="127000">
              <a:schemeClr val="accent1"/>
            </a:glow>
          </a:effectLst>
        </p:spPr>
      </p:pic>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Accessing data from xml doc with </a:t>
            </a:r>
            <a:r>
              <a:rPr lang="en-US" dirty="0" err="1"/>
              <a:t>rvest</a:t>
            </a:r>
            <a:endParaRPr lang="en-US" dirty="0"/>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r>
              <a:rPr lang="en-US" dirty="0" err="1"/>
              <a:t>html_node</a:t>
            </a:r>
            <a:r>
              <a:rPr lang="en-US" dirty="0"/>
              <a:t>() / </a:t>
            </a:r>
            <a:r>
              <a:rPr lang="en-US" dirty="0" err="1"/>
              <a:t>html_nodes</a:t>
            </a:r>
            <a:r>
              <a:rPr lang="en-US" dirty="0"/>
              <a:t>() – pull the first node meeting the criteria or entire </a:t>
            </a:r>
            <a:r>
              <a:rPr lang="en-US" dirty="0" err="1"/>
              <a:t>nodeset</a:t>
            </a:r>
            <a:endParaRPr lang="en-US" dirty="0"/>
          </a:p>
          <a:p>
            <a:pPr lvl="1"/>
            <a:r>
              <a:rPr lang="en-US" dirty="0"/>
              <a:t>Grab nodes by class name using </a:t>
            </a:r>
            <a:r>
              <a:rPr lang="en-US" dirty="0" err="1"/>
              <a:t>html_nodes</a:t>
            </a:r>
            <a:r>
              <a:rPr lang="en-US" dirty="0"/>
              <a:t>(“.</a:t>
            </a:r>
            <a:r>
              <a:rPr lang="en-US" dirty="0" err="1"/>
              <a:t>class_name</a:t>
            </a:r>
            <a:r>
              <a:rPr lang="en-US" dirty="0"/>
              <a:t>”)</a:t>
            </a:r>
          </a:p>
          <a:p>
            <a:pPr lvl="1"/>
            <a:r>
              <a:rPr lang="en-US" dirty="0"/>
              <a:t>Grab notes by tag name using </a:t>
            </a:r>
            <a:r>
              <a:rPr lang="en-US" dirty="0" err="1"/>
              <a:t>html_nodes</a:t>
            </a:r>
            <a:r>
              <a:rPr lang="en-US" dirty="0"/>
              <a:t>(“div”)</a:t>
            </a:r>
          </a:p>
          <a:p>
            <a:pPr lvl="1"/>
            <a:r>
              <a:rPr lang="en-US" dirty="0"/>
              <a:t>Grab by both tag and class using </a:t>
            </a:r>
            <a:r>
              <a:rPr lang="en-US" dirty="0" err="1"/>
              <a:t>html_nodes</a:t>
            </a:r>
            <a:r>
              <a:rPr lang="en-US" dirty="0"/>
              <a:t>(“</a:t>
            </a:r>
            <a:r>
              <a:rPr lang="en-US" dirty="0" err="1"/>
              <a:t>div.class_name</a:t>
            </a:r>
            <a:r>
              <a:rPr lang="en-US" dirty="0"/>
              <a:t>”)</a:t>
            </a:r>
          </a:p>
          <a:p>
            <a:pPr lvl="1"/>
            <a:r>
              <a:rPr lang="en-US" dirty="0"/>
              <a:t>Grab multiple tags and classes using </a:t>
            </a:r>
            <a:r>
              <a:rPr lang="en-US" dirty="0" err="1"/>
              <a:t>html_nodes</a:t>
            </a:r>
            <a:r>
              <a:rPr lang="en-US" dirty="0"/>
              <a:t>(“</a:t>
            </a:r>
            <a:r>
              <a:rPr lang="en-US" dirty="0" err="1"/>
              <a:t>div.class_one_name,div.class_two_name</a:t>
            </a:r>
            <a:r>
              <a:rPr lang="en-US" dirty="0"/>
              <a:t>”)</a:t>
            </a:r>
          </a:p>
          <a:p>
            <a:pPr lvl="1"/>
            <a:r>
              <a:rPr lang="en-US" dirty="0"/>
              <a:t>For class names with spaces, replace the space with a “.”, i.e. class=“pretty text”</a:t>
            </a:r>
          </a:p>
          <a:p>
            <a:pPr lvl="2"/>
            <a:r>
              <a:rPr lang="en-US" dirty="0" err="1"/>
              <a:t>html_nodes</a:t>
            </a:r>
            <a:r>
              <a:rPr lang="en-US" dirty="0"/>
              <a:t>(“.</a:t>
            </a:r>
            <a:r>
              <a:rPr lang="en-US" dirty="0" err="1"/>
              <a:t>pretty.text</a:t>
            </a:r>
            <a:r>
              <a:rPr lang="en-US" dirty="0"/>
              <a:t>”)</a:t>
            </a:r>
          </a:p>
          <a:p>
            <a:pPr lvl="1"/>
            <a:r>
              <a:rPr lang="en-US" dirty="0"/>
              <a:t>For multiple child nodes you can use :nth-child(#)</a:t>
            </a:r>
          </a:p>
          <a:p>
            <a:pPr lvl="2"/>
            <a:r>
              <a:rPr lang="en-US" dirty="0" err="1"/>
              <a:t>html_nodes</a:t>
            </a:r>
            <a:r>
              <a:rPr lang="en-US" dirty="0"/>
              <a:t>(“.</a:t>
            </a:r>
            <a:r>
              <a:rPr lang="en-US" dirty="0" err="1"/>
              <a:t>class_name:nth-child</a:t>
            </a:r>
            <a:r>
              <a:rPr lang="en-US" dirty="0"/>
              <a:t>(3)”)</a:t>
            </a:r>
          </a:p>
          <a:p>
            <a:pPr marL="45720" indent="0">
              <a:buNone/>
            </a:pPr>
            <a:endParaRPr lang="en-US" dirty="0"/>
          </a:p>
          <a:p>
            <a:pPr marL="45720" indent="0">
              <a:buNone/>
            </a:pPr>
            <a:r>
              <a:rPr lang="en-US" dirty="0"/>
              <a:t>Sample output:</a:t>
            </a:r>
          </a:p>
          <a:p>
            <a:pPr marL="548640" lvl="2" indent="0">
              <a:buNone/>
            </a:pPr>
            <a:endParaRPr lang="en-US" dirty="0"/>
          </a:p>
          <a:p>
            <a:endParaRPr lang="en-US" dirty="0"/>
          </a:p>
        </p:txBody>
      </p:sp>
      <p:cxnSp>
        <p:nvCxnSpPr>
          <p:cNvPr id="9" name="Straight Arrow Connector 8">
            <a:extLst>
              <a:ext uri="{FF2B5EF4-FFF2-40B4-BE49-F238E27FC236}">
                <a16:creationId xmlns:a16="http://schemas.microsoft.com/office/drawing/2014/main" id="{63ABD065-4E4D-4D86-B54D-6697AFA5132C}"/>
              </a:ext>
            </a:extLst>
          </p:cNvPr>
          <p:cNvCxnSpPr/>
          <p:nvPr/>
        </p:nvCxnSpPr>
        <p:spPr>
          <a:xfrm flipH="1">
            <a:off x="2968831" y="5355771"/>
            <a:ext cx="4108863" cy="1187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437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C187-62B9-4170-8975-EC2AA72483DB}"/>
              </a:ext>
            </a:extLst>
          </p:cNvPr>
          <p:cNvSpPr>
            <a:spLocks noGrp="1"/>
          </p:cNvSpPr>
          <p:nvPr>
            <p:ph type="title"/>
          </p:nvPr>
        </p:nvSpPr>
        <p:spPr>
          <a:xfrm>
            <a:off x="401612" y="336884"/>
            <a:ext cx="11090952" cy="1103296"/>
          </a:xfrm>
        </p:spPr>
        <p:txBody>
          <a:bodyPr>
            <a:noAutofit/>
          </a:bodyPr>
          <a:lstStyle/>
          <a:p>
            <a:pPr marL="45720"/>
            <a:r>
              <a:rPr lang="en-US" sz="4000" dirty="0"/>
              <a:t>2. Create a URL for the review page</a:t>
            </a:r>
            <a:br>
              <a:rPr lang="en-US" sz="4000" dirty="0"/>
            </a:br>
            <a:endParaRPr lang="en-US" sz="4000" dirty="0"/>
          </a:p>
        </p:txBody>
      </p:sp>
      <p:pic>
        <p:nvPicPr>
          <p:cNvPr id="4" name="ReviewPageURL">
            <a:hlinkClick r:id="" action="ppaction://media"/>
            <a:extLst>
              <a:ext uri="{FF2B5EF4-FFF2-40B4-BE49-F238E27FC236}">
                <a16:creationId xmlns:a16="http://schemas.microsoft.com/office/drawing/2014/main" id="{BEF24495-C33D-48D0-9C93-764B438799E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99436" y="857033"/>
            <a:ext cx="9997173" cy="5357747"/>
          </a:xfrm>
        </p:spPr>
      </p:pic>
    </p:spTree>
    <p:extLst>
      <p:ext uri="{BB962C8B-B14F-4D97-AF65-F5344CB8AC3E}">
        <p14:creationId xmlns:p14="http://schemas.microsoft.com/office/powerpoint/2010/main" val="753615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endParaRPr lang="en-US" dirty="0"/>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r>
              <a:rPr lang="en-US" dirty="0" err="1"/>
              <a:t>html_node</a:t>
            </a:r>
            <a:r>
              <a:rPr lang="en-US" dirty="0"/>
              <a:t>() #Pull the first node that meets the </a:t>
            </a:r>
            <a:r>
              <a:rPr lang="en-US" dirty="0" err="1"/>
              <a:t>critera</a:t>
            </a:r>
            <a:endParaRPr lang="en-US" dirty="0"/>
          </a:p>
          <a:p>
            <a:r>
              <a:rPr lang="en-US" dirty="0" err="1"/>
              <a:t>html_nodes</a:t>
            </a:r>
            <a:r>
              <a:rPr lang="en-US" dirty="0"/>
              <a:t>() #Pull the entire </a:t>
            </a:r>
            <a:r>
              <a:rPr lang="en-US" dirty="0" err="1"/>
              <a:t>nodeset</a:t>
            </a:r>
            <a:r>
              <a:rPr lang="en-US" dirty="0"/>
              <a:t> that meets the criteria</a:t>
            </a:r>
          </a:p>
          <a:p>
            <a:r>
              <a:rPr lang="en-US" dirty="0"/>
              <a:t>Use CSS Selectors</a:t>
            </a:r>
          </a:p>
        </p:txBody>
      </p:sp>
      <p:pic>
        <p:nvPicPr>
          <p:cNvPr id="4" name="Picture 3">
            <a:extLst>
              <a:ext uri="{FF2B5EF4-FFF2-40B4-BE49-F238E27FC236}">
                <a16:creationId xmlns:a16="http://schemas.microsoft.com/office/drawing/2014/main" id="{764ED73C-FA8B-4AAE-B74D-9471FC72447C}"/>
              </a:ext>
            </a:extLst>
          </p:cNvPr>
          <p:cNvPicPr>
            <a:picLocks noChangeAspect="1"/>
          </p:cNvPicPr>
          <p:nvPr/>
        </p:nvPicPr>
        <p:blipFill>
          <a:blip r:embed="rId3"/>
          <a:stretch>
            <a:fillRect/>
          </a:stretch>
        </p:blipFill>
        <p:spPr>
          <a:xfrm>
            <a:off x="514845" y="2312068"/>
            <a:ext cx="5295900" cy="1181100"/>
          </a:xfrm>
          <a:prstGeom prst="rect">
            <a:avLst/>
          </a:prstGeom>
        </p:spPr>
      </p:pic>
      <p:pic>
        <p:nvPicPr>
          <p:cNvPr id="5" name="Picture 4">
            <a:extLst>
              <a:ext uri="{FF2B5EF4-FFF2-40B4-BE49-F238E27FC236}">
                <a16:creationId xmlns:a16="http://schemas.microsoft.com/office/drawing/2014/main" id="{079A5AF8-7565-4979-BF2A-6ECFA48A5F40}"/>
              </a:ext>
            </a:extLst>
          </p:cNvPr>
          <p:cNvPicPr>
            <a:picLocks noChangeAspect="1"/>
          </p:cNvPicPr>
          <p:nvPr/>
        </p:nvPicPr>
        <p:blipFill>
          <a:blip r:embed="rId4"/>
          <a:stretch>
            <a:fillRect/>
          </a:stretch>
        </p:blipFill>
        <p:spPr>
          <a:xfrm>
            <a:off x="514845" y="3617655"/>
            <a:ext cx="7553325" cy="419100"/>
          </a:xfrm>
          <a:prstGeom prst="rect">
            <a:avLst/>
          </a:prstGeom>
        </p:spPr>
      </p:pic>
      <p:pic>
        <p:nvPicPr>
          <p:cNvPr id="8" name="Picture 7">
            <a:extLst>
              <a:ext uri="{FF2B5EF4-FFF2-40B4-BE49-F238E27FC236}">
                <a16:creationId xmlns:a16="http://schemas.microsoft.com/office/drawing/2014/main" id="{117D5E16-B867-4BB5-9D28-5717643DD517}"/>
              </a:ext>
            </a:extLst>
          </p:cNvPr>
          <p:cNvPicPr>
            <a:picLocks noChangeAspect="1"/>
          </p:cNvPicPr>
          <p:nvPr/>
        </p:nvPicPr>
        <p:blipFill>
          <a:blip r:embed="rId5"/>
          <a:stretch>
            <a:fillRect/>
          </a:stretch>
        </p:blipFill>
        <p:spPr>
          <a:xfrm>
            <a:off x="505863" y="4195242"/>
            <a:ext cx="7400925" cy="590550"/>
          </a:xfrm>
          <a:prstGeom prst="rect">
            <a:avLst/>
          </a:prstGeom>
        </p:spPr>
      </p:pic>
      <p:pic>
        <p:nvPicPr>
          <p:cNvPr id="10" name="Picture 9">
            <a:extLst>
              <a:ext uri="{FF2B5EF4-FFF2-40B4-BE49-F238E27FC236}">
                <a16:creationId xmlns:a16="http://schemas.microsoft.com/office/drawing/2014/main" id="{836E3BAD-AFD6-476D-B81F-3DA5C1AC6FDF}"/>
              </a:ext>
            </a:extLst>
          </p:cNvPr>
          <p:cNvPicPr>
            <a:picLocks noChangeAspect="1"/>
          </p:cNvPicPr>
          <p:nvPr/>
        </p:nvPicPr>
        <p:blipFill>
          <a:blip r:embed="rId6"/>
          <a:stretch>
            <a:fillRect/>
          </a:stretch>
        </p:blipFill>
        <p:spPr>
          <a:xfrm>
            <a:off x="514845" y="4901416"/>
            <a:ext cx="8162925" cy="504825"/>
          </a:xfrm>
          <a:prstGeom prst="rect">
            <a:avLst/>
          </a:prstGeom>
        </p:spPr>
      </p:pic>
      <p:pic>
        <p:nvPicPr>
          <p:cNvPr id="12" name="Picture 11">
            <a:extLst>
              <a:ext uri="{FF2B5EF4-FFF2-40B4-BE49-F238E27FC236}">
                <a16:creationId xmlns:a16="http://schemas.microsoft.com/office/drawing/2014/main" id="{4A8D8C5E-F520-48D1-9808-6DA2FA313015}"/>
              </a:ext>
            </a:extLst>
          </p:cNvPr>
          <p:cNvPicPr>
            <a:picLocks noChangeAspect="1"/>
          </p:cNvPicPr>
          <p:nvPr/>
        </p:nvPicPr>
        <p:blipFill>
          <a:blip r:embed="rId7"/>
          <a:stretch>
            <a:fillRect/>
          </a:stretch>
        </p:blipFill>
        <p:spPr>
          <a:xfrm>
            <a:off x="6596638" y="5817140"/>
            <a:ext cx="5314950" cy="800100"/>
          </a:xfrm>
          <a:prstGeom prst="rect">
            <a:avLst/>
          </a:prstGeom>
        </p:spPr>
      </p:pic>
      <p:pic>
        <p:nvPicPr>
          <p:cNvPr id="13" name="Picture 12">
            <a:extLst>
              <a:ext uri="{FF2B5EF4-FFF2-40B4-BE49-F238E27FC236}">
                <a16:creationId xmlns:a16="http://schemas.microsoft.com/office/drawing/2014/main" id="{A08FC64C-10FD-47D1-8F39-AB3DD82DCCEB}"/>
              </a:ext>
            </a:extLst>
          </p:cNvPr>
          <p:cNvPicPr>
            <a:picLocks noChangeAspect="1"/>
          </p:cNvPicPr>
          <p:nvPr/>
        </p:nvPicPr>
        <p:blipFill>
          <a:blip r:embed="rId8"/>
          <a:stretch>
            <a:fillRect/>
          </a:stretch>
        </p:blipFill>
        <p:spPr>
          <a:xfrm>
            <a:off x="514845" y="5500166"/>
            <a:ext cx="7343775" cy="352425"/>
          </a:xfrm>
          <a:prstGeom prst="rect">
            <a:avLst/>
          </a:prstGeom>
        </p:spPr>
      </p:pic>
    </p:spTree>
    <p:extLst>
      <p:ext uri="{BB962C8B-B14F-4D97-AF65-F5344CB8AC3E}">
        <p14:creationId xmlns:p14="http://schemas.microsoft.com/office/powerpoint/2010/main" val="38625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EFDB1-4E73-4441-AED6-C6CAFB771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576" y="5162741"/>
            <a:ext cx="9547731" cy="1311461"/>
          </a:xfrm>
          <a:prstGeom prst="rect">
            <a:avLst/>
          </a:prstGeom>
          <a:effectLst>
            <a:glow rad="127000">
              <a:schemeClr val="accent1"/>
            </a:glow>
          </a:effectLst>
        </p:spPr>
      </p:pic>
      <p:pic>
        <p:nvPicPr>
          <p:cNvPr id="7" name="Picture 6">
            <a:extLst>
              <a:ext uri="{FF2B5EF4-FFF2-40B4-BE49-F238E27FC236}">
                <a16:creationId xmlns:a16="http://schemas.microsoft.com/office/drawing/2014/main" id="{CF77801B-E67E-4671-94C0-2A186C7B0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769" y="3336821"/>
            <a:ext cx="5266193" cy="2327250"/>
          </a:xfrm>
          <a:prstGeom prst="rect">
            <a:avLst/>
          </a:prstGeom>
          <a:effectLst>
            <a:glow rad="127000">
              <a:schemeClr val="accent1"/>
            </a:glow>
          </a:effectLst>
        </p:spPr>
      </p:pic>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r>
              <a:rPr lang="en-US" dirty="0"/>
              <a:t> (cont.)</a:t>
            </a:r>
          </a:p>
        </p:txBody>
      </p:sp>
      <p:cxnSp>
        <p:nvCxnSpPr>
          <p:cNvPr id="9" name="Straight Arrow Connector 8">
            <a:extLst>
              <a:ext uri="{FF2B5EF4-FFF2-40B4-BE49-F238E27FC236}">
                <a16:creationId xmlns:a16="http://schemas.microsoft.com/office/drawing/2014/main" id="{63ABD065-4E4D-4D86-B54D-6697AFA5132C}"/>
              </a:ext>
            </a:extLst>
          </p:cNvPr>
          <p:cNvCxnSpPr/>
          <p:nvPr/>
        </p:nvCxnSpPr>
        <p:spPr>
          <a:xfrm flipH="1">
            <a:off x="2968831" y="5355771"/>
            <a:ext cx="4108863" cy="1187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764ED73C-FA8B-4AAE-B74D-9471FC72447C}"/>
              </a:ext>
            </a:extLst>
          </p:cNvPr>
          <p:cNvPicPr>
            <a:picLocks noChangeAspect="1"/>
          </p:cNvPicPr>
          <p:nvPr/>
        </p:nvPicPr>
        <p:blipFill>
          <a:blip r:embed="rId5"/>
          <a:stretch>
            <a:fillRect/>
          </a:stretch>
        </p:blipFill>
        <p:spPr>
          <a:xfrm>
            <a:off x="614012" y="910401"/>
            <a:ext cx="5295900" cy="1181100"/>
          </a:xfrm>
          <a:prstGeom prst="rect">
            <a:avLst/>
          </a:prstGeom>
        </p:spPr>
      </p:pic>
      <p:pic>
        <p:nvPicPr>
          <p:cNvPr id="10" name="Picture 9">
            <a:extLst>
              <a:ext uri="{FF2B5EF4-FFF2-40B4-BE49-F238E27FC236}">
                <a16:creationId xmlns:a16="http://schemas.microsoft.com/office/drawing/2014/main" id="{5CB91DAC-8622-4134-8089-1F0A789182CF}"/>
              </a:ext>
            </a:extLst>
          </p:cNvPr>
          <p:cNvPicPr>
            <a:picLocks noChangeAspect="1"/>
          </p:cNvPicPr>
          <p:nvPr/>
        </p:nvPicPr>
        <p:blipFill>
          <a:blip r:embed="rId6"/>
          <a:stretch>
            <a:fillRect/>
          </a:stretch>
        </p:blipFill>
        <p:spPr>
          <a:xfrm>
            <a:off x="614012" y="2259738"/>
            <a:ext cx="8858250" cy="428625"/>
          </a:xfrm>
          <a:prstGeom prst="rect">
            <a:avLst/>
          </a:prstGeom>
        </p:spPr>
      </p:pic>
      <p:pic>
        <p:nvPicPr>
          <p:cNvPr id="11" name="Picture 10">
            <a:extLst>
              <a:ext uri="{FF2B5EF4-FFF2-40B4-BE49-F238E27FC236}">
                <a16:creationId xmlns:a16="http://schemas.microsoft.com/office/drawing/2014/main" id="{3F602B44-B8C6-46FD-8120-47CC41DC6621}"/>
              </a:ext>
            </a:extLst>
          </p:cNvPr>
          <p:cNvPicPr>
            <a:picLocks noChangeAspect="1"/>
          </p:cNvPicPr>
          <p:nvPr/>
        </p:nvPicPr>
        <p:blipFill>
          <a:blip r:embed="rId7"/>
          <a:stretch>
            <a:fillRect/>
          </a:stretch>
        </p:blipFill>
        <p:spPr>
          <a:xfrm>
            <a:off x="614012" y="2794231"/>
            <a:ext cx="8629650" cy="361950"/>
          </a:xfrm>
          <a:prstGeom prst="rect">
            <a:avLst/>
          </a:prstGeom>
        </p:spPr>
      </p:pic>
    </p:spTree>
    <p:extLst>
      <p:ext uri="{BB962C8B-B14F-4D97-AF65-F5344CB8AC3E}">
        <p14:creationId xmlns:p14="http://schemas.microsoft.com/office/powerpoint/2010/main" val="381910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2" y="167796"/>
            <a:ext cx="11049802" cy="1023085"/>
          </a:xfrm>
        </p:spPr>
        <p:txBody>
          <a:bodyPr/>
          <a:lstStyle/>
          <a:p>
            <a:r>
              <a:rPr lang="en-US" dirty="0"/>
              <a:t>Parsing HTML with </a:t>
            </a:r>
            <a:r>
              <a:rPr lang="en-US" dirty="0" err="1"/>
              <a:t>rvest</a:t>
            </a:r>
            <a:r>
              <a:rPr lang="en-US" dirty="0"/>
              <a:t> (cont.)</a:t>
            </a:r>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550506" y="1551206"/>
            <a:ext cx="3581965" cy="4544794"/>
          </a:xfrm>
        </p:spPr>
        <p:txBody>
          <a:bodyPr/>
          <a:lstStyle/>
          <a:p>
            <a:r>
              <a:rPr lang="en-US" dirty="0"/>
              <a:t>Grab the nodes by </a:t>
            </a:r>
            <a:r>
              <a:rPr lang="en-US" dirty="0" err="1"/>
              <a:t>xpath</a:t>
            </a:r>
            <a:endParaRPr lang="en-US" dirty="0"/>
          </a:p>
          <a:p>
            <a:pPr lvl="1"/>
            <a:r>
              <a:rPr lang="en-US" dirty="0"/>
              <a:t>Right click the html in developer tools</a:t>
            </a:r>
          </a:p>
          <a:p>
            <a:pPr lvl="1"/>
            <a:r>
              <a:rPr lang="en-US" dirty="0"/>
              <a:t>Mouse over Copy</a:t>
            </a:r>
          </a:p>
          <a:p>
            <a:pPr lvl="1"/>
            <a:r>
              <a:rPr lang="en-US" dirty="0"/>
              <a:t>Select `Copy </a:t>
            </a:r>
            <a:r>
              <a:rPr lang="en-US" dirty="0" err="1"/>
              <a:t>Xpath</a:t>
            </a:r>
            <a:r>
              <a:rPr lang="en-US" dirty="0"/>
              <a:t>`</a:t>
            </a:r>
          </a:p>
          <a:p>
            <a:pPr lvl="1"/>
            <a:endParaRPr lang="en-US" dirty="0"/>
          </a:p>
          <a:p>
            <a:r>
              <a:rPr lang="en-US" dirty="0"/>
              <a:t>Helpful when you want a very specific node</a:t>
            </a:r>
          </a:p>
          <a:p>
            <a:pPr marL="45720" indent="0">
              <a:buNone/>
            </a:pPr>
            <a:endParaRPr lang="en-US" dirty="0"/>
          </a:p>
          <a:p>
            <a:endParaRPr lang="en-US" dirty="0"/>
          </a:p>
          <a:p>
            <a:endParaRPr lang="en-US" dirty="0"/>
          </a:p>
          <a:p>
            <a:pPr marL="45720" indent="0">
              <a:buNone/>
            </a:pPr>
            <a:endParaRPr lang="en-US" dirty="0"/>
          </a:p>
        </p:txBody>
      </p:sp>
      <p:pic>
        <p:nvPicPr>
          <p:cNvPr id="5" name="Picture 4">
            <a:extLst>
              <a:ext uri="{FF2B5EF4-FFF2-40B4-BE49-F238E27FC236}">
                <a16:creationId xmlns:a16="http://schemas.microsoft.com/office/drawing/2014/main" id="{AD9A78F5-C208-4934-84AB-6280EB4C879E}"/>
              </a:ext>
            </a:extLst>
          </p:cNvPr>
          <p:cNvPicPr>
            <a:picLocks noChangeAspect="1"/>
          </p:cNvPicPr>
          <p:nvPr/>
        </p:nvPicPr>
        <p:blipFill>
          <a:blip r:embed="rId3"/>
          <a:stretch>
            <a:fillRect/>
          </a:stretch>
        </p:blipFill>
        <p:spPr>
          <a:xfrm>
            <a:off x="4945225" y="1190881"/>
            <a:ext cx="5926436" cy="3590991"/>
          </a:xfrm>
          <a:prstGeom prst="rect">
            <a:avLst/>
          </a:prstGeom>
          <a:effectLst>
            <a:glow rad="127000">
              <a:schemeClr val="accent1"/>
            </a:glow>
          </a:effectLst>
        </p:spPr>
      </p:pic>
      <p:pic>
        <p:nvPicPr>
          <p:cNvPr id="7" name="Picture 6">
            <a:extLst>
              <a:ext uri="{FF2B5EF4-FFF2-40B4-BE49-F238E27FC236}">
                <a16:creationId xmlns:a16="http://schemas.microsoft.com/office/drawing/2014/main" id="{41F6049A-0D2F-4228-ABD9-75643AC6E9A7}"/>
              </a:ext>
            </a:extLst>
          </p:cNvPr>
          <p:cNvPicPr>
            <a:picLocks noChangeAspect="1"/>
          </p:cNvPicPr>
          <p:nvPr/>
        </p:nvPicPr>
        <p:blipFill>
          <a:blip r:embed="rId4"/>
          <a:stretch>
            <a:fillRect/>
          </a:stretch>
        </p:blipFill>
        <p:spPr>
          <a:xfrm>
            <a:off x="714375" y="5142197"/>
            <a:ext cx="10763250" cy="1352550"/>
          </a:xfrm>
          <a:prstGeom prst="rect">
            <a:avLst/>
          </a:prstGeom>
          <a:effectLst>
            <a:glow rad="127000">
              <a:schemeClr val="accent1"/>
            </a:glow>
          </a:effectLst>
        </p:spPr>
      </p:pic>
    </p:spTree>
    <p:extLst>
      <p:ext uri="{BB962C8B-B14F-4D97-AF65-F5344CB8AC3E}">
        <p14:creationId xmlns:p14="http://schemas.microsoft.com/office/powerpoint/2010/main" val="2790719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5CDE32-18FB-43F3-8C4F-BB20ACB3CCB3}"/>
              </a:ext>
            </a:extLst>
          </p:cNvPr>
          <p:cNvPicPr>
            <a:picLocks noChangeAspect="1"/>
          </p:cNvPicPr>
          <p:nvPr/>
        </p:nvPicPr>
        <p:blipFill>
          <a:blip r:embed="rId3"/>
          <a:stretch>
            <a:fillRect/>
          </a:stretch>
        </p:blipFill>
        <p:spPr>
          <a:xfrm>
            <a:off x="5771082" y="1995156"/>
            <a:ext cx="6035906" cy="3145216"/>
          </a:xfrm>
          <a:prstGeom prst="rect">
            <a:avLst/>
          </a:prstGeom>
          <a:effectLst>
            <a:glow rad="127000">
              <a:schemeClr val="accent1"/>
            </a:glow>
          </a:effectLst>
        </p:spPr>
      </p:pic>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83820"/>
            <a:ext cx="11049802" cy="1023085"/>
          </a:xfrm>
        </p:spPr>
        <p:txBody>
          <a:bodyPr/>
          <a:lstStyle/>
          <a:p>
            <a:r>
              <a:rPr lang="en-US" dirty="0"/>
              <a:t>Parsing HTML with </a:t>
            </a:r>
            <a:r>
              <a:rPr lang="en-US" dirty="0" err="1"/>
              <a:t>rvest</a:t>
            </a:r>
            <a:r>
              <a:rPr lang="en-US" dirty="0"/>
              <a:t> (cont.)</a:t>
            </a:r>
          </a:p>
        </p:txBody>
      </p:sp>
      <p:sp>
        <p:nvSpPr>
          <p:cNvPr id="3" name="Content Placeholder 2">
            <a:extLst>
              <a:ext uri="{FF2B5EF4-FFF2-40B4-BE49-F238E27FC236}">
                <a16:creationId xmlns:a16="http://schemas.microsoft.com/office/drawing/2014/main" id="{9EC46117-5BED-46A4-AB7A-9B370EEBAB41}"/>
              </a:ext>
            </a:extLst>
          </p:cNvPr>
          <p:cNvSpPr>
            <a:spLocks noGrp="1"/>
          </p:cNvSpPr>
          <p:nvPr>
            <p:ph idx="1"/>
          </p:nvPr>
        </p:nvSpPr>
        <p:spPr>
          <a:xfrm>
            <a:off x="385012" y="1039528"/>
            <a:ext cx="10630860" cy="5056472"/>
          </a:xfrm>
        </p:spPr>
        <p:txBody>
          <a:bodyPr/>
          <a:lstStyle/>
          <a:p>
            <a:r>
              <a:rPr lang="en-US" dirty="0"/>
              <a:t>Use </a:t>
            </a:r>
            <a:r>
              <a:rPr lang="en-US" dirty="0" err="1"/>
              <a:t>html_attr</a:t>
            </a:r>
            <a:r>
              <a:rPr lang="en-US" dirty="0"/>
              <a:t>() to grab value of a specific node attribute </a:t>
            </a:r>
          </a:p>
          <a:p>
            <a:endParaRPr lang="en-US" dirty="0"/>
          </a:p>
          <a:p>
            <a:endParaRPr lang="en-US" dirty="0"/>
          </a:p>
          <a:p>
            <a:endParaRPr lang="en-US" dirty="0"/>
          </a:p>
          <a:p>
            <a:endParaRPr lang="en-US" dirty="0"/>
          </a:p>
          <a:p>
            <a:r>
              <a:rPr lang="en-US" dirty="0"/>
              <a:t>Use </a:t>
            </a:r>
            <a:r>
              <a:rPr lang="en-US" dirty="0" err="1"/>
              <a:t>html_text</a:t>
            </a:r>
            <a:r>
              <a:rPr lang="en-US" dirty="0"/>
              <a:t>() to grab the value of the tag</a:t>
            </a:r>
          </a:p>
          <a:p>
            <a:endParaRPr lang="en-US" dirty="0"/>
          </a:p>
        </p:txBody>
      </p:sp>
      <p:pic>
        <p:nvPicPr>
          <p:cNvPr id="4" name="Picture 3">
            <a:extLst>
              <a:ext uri="{FF2B5EF4-FFF2-40B4-BE49-F238E27FC236}">
                <a16:creationId xmlns:a16="http://schemas.microsoft.com/office/drawing/2014/main" id="{0C34EFED-22C5-41DB-9F21-6FDEA6D28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92" y="1436570"/>
            <a:ext cx="4770782" cy="1828800"/>
          </a:xfrm>
          <a:prstGeom prst="rect">
            <a:avLst/>
          </a:prstGeom>
        </p:spPr>
      </p:pic>
      <p:pic>
        <p:nvPicPr>
          <p:cNvPr id="6" name="Picture 5">
            <a:extLst>
              <a:ext uri="{FF2B5EF4-FFF2-40B4-BE49-F238E27FC236}">
                <a16:creationId xmlns:a16="http://schemas.microsoft.com/office/drawing/2014/main" id="{5F2AEA0A-F7C6-4C4E-92AD-0BEC7B6B02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992" y="3871060"/>
            <a:ext cx="2402184" cy="1619250"/>
          </a:xfrm>
          <a:prstGeom prst="rect">
            <a:avLst/>
          </a:prstGeom>
        </p:spPr>
      </p:pic>
      <p:cxnSp>
        <p:nvCxnSpPr>
          <p:cNvPr id="9" name="Straight Arrow Connector 8">
            <a:extLst>
              <a:ext uri="{FF2B5EF4-FFF2-40B4-BE49-F238E27FC236}">
                <a16:creationId xmlns:a16="http://schemas.microsoft.com/office/drawing/2014/main" id="{9EEE6034-6697-4C5B-9383-049123EBF231}"/>
              </a:ext>
            </a:extLst>
          </p:cNvPr>
          <p:cNvCxnSpPr/>
          <p:nvPr/>
        </p:nvCxnSpPr>
        <p:spPr>
          <a:xfrm flipH="1" flipV="1">
            <a:off x="3028208" y="1900052"/>
            <a:ext cx="4215740" cy="27806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F5221211-5D43-419D-B012-264C892CFF1E}"/>
              </a:ext>
            </a:extLst>
          </p:cNvPr>
          <p:cNvCxnSpPr>
            <a:cxnSpLocks/>
          </p:cNvCxnSpPr>
          <p:nvPr/>
        </p:nvCxnSpPr>
        <p:spPr>
          <a:xfrm flipH="1" flipV="1">
            <a:off x="2291775" y="2062615"/>
            <a:ext cx="4156526" cy="28181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2D365086-E733-4FA7-A4A9-4A1EE2292542}"/>
              </a:ext>
            </a:extLst>
          </p:cNvPr>
          <p:cNvCxnSpPr>
            <a:cxnSpLocks/>
          </p:cNvCxnSpPr>
          <p:nvPr/>
        </p:nvCxnSpPr>
        <p:spPr>
          <a:xfrm flipH="1" flipV="1">
            <a:off x="2114127" y="2319781"/>
            <a:ext cx="4591482" cy="25234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4B4E0205-3489-4EEB-9A63-A9781D0CA4DC}"/>
              </a:ext>
            </a:extLst>
          </p:cNvPr>
          <p:cNvCxnSpPr>
            <a:cxnSpLocks/>
          </p:cNvCxnSpPr>
          <p:nvPr/>
        </p:nvCxnSpPr>
        <p:spPr>
          <a:xfrm flipH="1" flipV="1">
            <a:off x="2695700" y="4257640"/>
            <a:ext cx="3550722" cy="5085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9E4762D4-7075-46FA-86B6-014D273F9B2A}"/>
              </a:ext>
            </a:extLst>
          </p:cNvPr>
          <p:cNvCxnSpPr>
            <a:cxnSpLocks/>
          </p:cNvCxnSpPr>
          <p:nvPr/>
        </p:nvCxnSpPr>
        <p:spPr>
          <a:xfrm flipH="1" flipV="1">
            <a:off x="2103905" y="4441371"/>
            <a:ext cx="4344396" cy="4964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6C98A4D7-BBAA-42C3-A77A-3B653A985489}"/>
              </a:ext>
            </a:extLst>
          </p:cNvPr>
          <p:cNvCxnSpPr>
            <a:cxnSpLocks/>
          </p:cNvCxnSpPr>
          <p:nvPr/>
        </p:nvCxnSpPr>
        <p:spPr>
          <a:xfrm flipH="1" flipV="1">
            <a:off x="1828801" y="4560125"/>
            <a:ext cx="9187071" cy="3777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431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What is web scraping?</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1143000" y="1584960"/>
            <a:ext cx="9882051" cy="4571999"/>
          </a:xfrm>
        </p:spPr>
        <p:txBody>
          <a:bodyPr>
            <a:normAutofit/>
          </a:bodyPr>
          <a:lstStyle/>
          <a:p>
            <a:r>
              <a:rPr lang="en-US" sz="2800" dirty="0"/>
              <a:t>Technique used for extracting data from websites</a:t>
            </a:r>
          </a:p>
          <a:p>
            <a:r>
              <a:rPr lang="en-US" sz="2800" dirty="0"/>
              <a:t>Fetch a page, parse content, wrangle and aggregate data </a:t>
            </a:r>
          </a:p>
          <a:p>
            <a:r>
              <a:rPr lang="en-US" sz="2800" dirty="0"/>
              <a:t>Save data to database or spreadsheet</a:t>
            </a:r>
          </a:p>
          <a:p>
            <a:r>
              <a:rPr lang="en-US" sz="2800" dirty="0"/>
              <a:t>Typically done in an automated fashion </a:t>
            </a:r>
          </a:p>
          <a:p>
            <a:pPr marL="45720" indent="0">
              <a:buNone/>
            </a:pPr>
            <a:endParaRPr lang="en-US" dirty="0"/>
          </a:p>
          <a:p>
            <a:pPr marL="45720" indent="0">
              <a:buNone/>
            </a:pPr>
            <a:endParaRPr lang="en-US" dirty="0"/>
          </a:p>
          <a:p>
            <a:pPr marL="45720" indent="0">
              <a:buNone/>
            </a:pPr>
            <a:endParaRPr lang="en-US" dirty="0"/>
          </a:p>
          <a:p>
            <a:pPr marL="45720" indent="0">
              <a:buNone/>
            </a:pPr>
            <a:r>
              <a:rPr lang="en-US" sz="1200" dirty="0"/>
              <a:t>Reference:</a:t>
            </a:r>
          </a:p>
          <a:p>
            <a:pPr marL="45720" indent="0">
              <a:buNone/>
            </a:pPr>
            <a:r>
              <a:rPr lang="en-US" sz="1200" dirty="0">
                <a:hlinkClick r:id="rId3"/>
              </a:rPr>
              <a:t>https://en.wikipedia.org/wiki/Web_scraping</a:t>
            </a:r>
            <a:endParaRPr lang="en-US" sz="1200" dirty="0"/>
          </a:p>
        </p:txBody>
      </p:sp>
    </p:spTree>
    <p:extLst>
      <p:ext uri="{BB962C8B-B14F-4D97-AF65-F5344CB8AC3E}">
        <p14:creationId xmlns:p14="http://schemas.microsoft.com/office/powerpoint/2010/main" val="2054561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C187-62B9-4170-8975-EC2AA72483DB}"/>
              </a:ext>
            </a:extLst>
          </p:cNvPr>
          <p:cNvSpPr>
            <a:spLocks noGrp="1"/>
          </p:cNvSpPr>
          <p:nvPr>
            <p:ph type="title"/>
          </p:nvPr>
        </p:nvSpPr>
        <p:spPr>
          <a:xfrm>
            <a:off x="401612" y="336884"/>
            <a:ext cx="11090952" cy="1103296"/>
          </a:xfrm>
        </p:spPr>
        <p:txBody>
          <a:bodyPr>
            <a:noAutofit/>
          </a:bodyPr>
          <a:lstStyle/>
          <a:p>
            <a:pPr marL="45720"/>
            <a:r>
              <a:rPr lang="en-US" sz="4000" dirty="0"/>
              <a:t>2. Create a URL for the review page (cont.)</a:t>
            </a:r>
            <a:br>
              <a:rPr lang="en-US" sz="4000" dirty="0"/>
            </a:br>
            <a:endParaRPr lang="en-US" sz="4000" dirty="0"/>
          </a:p>
        </p:txBody>
      </p:sp>
      <p:pic>
        <p:nvPicPr>
          <p:cNvPr id="8" name="Picture 7">
            <a:extLst>
              <a:ext uri="{FF2B5EF4-FFF2-40B4-BE49-F238E27FC236}">
                <a16:creationId xmlns:a16="http://schemas.microsoft.com/office/drawing/2014/main" id="{404C2D39-C4AD-47D5-BDA1-A06B2A39F5E2}"/>
              </a:ext>
            </a:extLst>
          </p:cNvPr>
          <p:cNvPicPr>
            <a:picLocks noChangeAspect="1"/>
          </p:cNvPicPr>
          <p:nvPr/>
        </p:nvPicPr>
        <p:blipFill>
          <a:blip r:embed="rId3"/>
          <a:stretch>
            <a:fillRect/>
          </a:stretch>
        </p:blipFill>
        <p:spPr>
          <a:xfrm>
            <a:off x="271161" y="3251718"/>
            <a:ext cx="10633344" cy="1861762"/>
          </a:xfrm>
          <a:prstGeom prst="rect">
            <a:avLst/>
          </a:prstGeom>
        </p:spPr>
      </p:pic>
      <p:pic>
        <p:nvPicPr>
          <p:cNvPr id="12" name="Picture 11">
            <a:extLst>
              <a:ext uri="{FF2B5EF4-FFF2-40B4-BE49-F238E27FC236}">
                <a16:creationId xmlns:a16="http://schemas.microsoft.com/office/drawing/2014/main" id="{B383B36F-CEF4-48A7-863C-720E28FF56F3}"/>
              </a:ext>
            </a:extLst>
          </p:cNvPr>
          <p:cNvPicPr>
            <a:picLocks noChangeAspect="1"/>
          </p:cNvPicPr>
          <p:nvPr/>
        </p:nvPicPr>
        <p:blipFill>
          <a:blip r:embed="rId4"/>
          <a:stretch>
            <a:fillRect/>
          </a:stretch>
        </p:blipFill>
        <p:spPr>
          <a:xfrm>
            <a:off x="4748897" y="1097960"/>
            <a:ext cx="7041491" cy="2839558"/>
          </a:xfrm>
          <a:prstGeom prst="rect">
            <a:avLst/>
          </a:prstGeom>
          <a:effectLst>
            <a:glow rad="127000">
              <a:schemeClr val="accent1"/>
            </a:glow>
          </a:effectLst>
        </p:spPr>
      </p:pic>
      <p:pic>
        <p:nvPicPr>
          <p:cNvPr id="15" name="Picture 14">
            <a:extLst>
              <a:ext uri="{FF2B5EF4-FFF2-40B4-BE49-F238E27FC236}">
                <a16:creationId xmlns:a16="http://schemas.microsoft.com/office/drawing/2014/main" id="{A53E5D06-5B24-4E21-BA3A-97C8F0F75FC2}"/>
              </a:ext>
            </a:extLst>
          </p:cNvPr>
          <p:cNvPicPr>
            <a:picLocks noChangeAspect="1"/>
          </p:cNvPicPr>
          <p:nvPr/>
        </p:nvPicPr>
        <p:blipFill>
          <a:blip r:embed="rId5"/>
          <a:stretch>
            <a:fillRect/>
          </a:stretch>
        </p:blipFill>
        <p:spPr>
          <a:xfrm>
            <a:off x="576093" y="5413181"/>
            <a:ext cx="10023481" cy="861668"/>
          </a:xfrm>
          <a:prstGeom prst="rect">
            <a:avLst/>
          </a:prstGeom>
        </p:spPr>
      </p:pic>
      <p:cxnSp>
        <p:nvCxnSpPr>
          <p:cNvPr id="17" name="Straight Arrow Connector 16">
            <a:extLst>
              <a:ext uri="{FF2B5EF4-FFF2-40B4-BE49-F238E27FC236}">
                <a16:creationId xmlns:a16="http://schemas.microsoft.com/office/drawing/2014/main" id="{8A65186A-2596-44E2-AF0C-1E22BBA73BE0}"/>
              </a:ext>
            </a:extLst>
          </p:cNvPr>
          <p:cNvCxnSpPr>
            <a:cxnSpLocks/>
          </p:cNvCxnSpPr>
          <p:nvPr/>
        </p:nvCxnSpPr>
        <p:spPr>
          <a:xfrm flipH="1">
            <a:off x="3158027" y="3094652"/>
            <a:ext cx="3181739" cy="6064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50468CC0-74F1-45A9-B7F0-0608F36E291D}"/>
              </a:ext>
            </a:extLst>
          </p:cNvPr>
          <p:cNvCxnSpPr>
            <a:cxnSpLocks/>
          </p:cNvCxnSpPr>
          <p:nvPr/>
        </p:nvCxnSpPr>
        <p:spPr>
          <a:xfrm flipH="1">
            <a:off x="2976435" y="3429000"/>
            <a:ext cx="4006022" cy="45331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49F142C9-D1EB-4775-A0AD-FB2D8F9EE812}"/>
              </a:ext>
            </a:extLst>
          </p:cNvPr>
          <p:cNvCxnSpPr>
            <a:cxnSpLocks/>
          </p:cNvCxnSpPr>
          <p:nvPr/>
        </p:nvCxnSpPr>
        <p:spPr>
          <a:xfrm flipH="1">
            <a:off x="2624982" y="3452715"/>
            <a:ext cx="5286984" cy="6150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063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3. Compile the review data for each company</a:t>
            </a:r>
          </a:p>
        </p:txBody>
      </p:sp>
      <p:pic>
        <p:nvPicPr>
          <p:cNvPr id="14" name="Picture 13">
            <a:extLst>
              <a:ext uri="{FF2B5EF4-FFF2-40B4-BE49-F238E27FC236}">
                <a16:creationId xmlns:a16="http://schemas.microsoft.com/office/drawing/2014/main" id="{8E951B61-AB9D-4ADA-9FE4-F2EB575B1273}"/>
              </a:ext>
            </a:extLst>
          </p:cNvPr>
          <p:cNvPicPr>
            <a:picLocks noChangeAspect="1"/>
          </p:cNvPicPr>
          <p:nvPr/>
        </p:nvPicPr>
        <p:blipFill>
          <a:blip r:embed="rId3"/>
          <a:stretch>
            <a:fillRect/>
          </a:stretch>
        </p:blipFill>
        <p:spPr>
          <a:xfrm>
            <a:off x="2022993" y="3348102"/>
            <a:ext cx="9620250" cy="3048000"/>
          </a:xfrm>
          <a:prstGeom prst="rect">
            <a:avLst/>
          </a:prstGeom>
          <a:effectLst>
            <a:glow rad="127000">
              <a:schemeClr val="accent1"/>
            </a:glow>
          </a:effectLst>
        </p:spPr>
      </p:pic>
      <p:pic>
        <p:nvPicPr>
          <p:cNvPr id="13" name="Picture 12">
            <a:extLst>
              <a:ext uri="{FF2B5EF4-FFF2-40B4-BE49-F238E27FC236}">
                <a16:creationId xmlns:a16="http://schemas.microsoft.com/office/drawing/2014/main" id="{B4B0A9FC-2CEF-4199-AAED-62BFF4E4E7FD}"/>
              </a:ext>
            </a:extLst>
          </p:cNvPr>
          <p:cNvPicPr>
            <a:picLocks noChangeAspect="1"/>
          </p:cNvPicPr>
          <p:nvPr/>
        </p:nvPicPr>
        <p:blipFill>
          <a:blip r:embed="rId4"/>
          <a:stretch>
            <a:fillRect/>
          </a:stretch>
        </p:blipFill>
        <p:spPr>
          <a:xfrm>
            <a:off x="751287" y="3149048"/>
            <a:ext cx="4924425" cy="762000"/>
          </a:xfrm>
          <a:prstGeom prst="rect">
            <a:avLst/>
          </a:prstGeom>
          <a:effectLst>
            <a:glow rad="127000">
              <a:schemeClr val="tx1"/>
            </a:glow>
          </a:effectLst>
        </p:spPr>
      </p:pic>
      <p:cxnSp>
        <p:nvCxnSpPr>
          <p:cNvPr id="16" name="Straight Arrow Connector 15">
            <a:extLst>
              <a:ext uri="{FF2B5EF4-FFF2-40B4-BE49-F238E27FC236}">
                <a16:creationId xmlns:a16="http://schemas.microsoft.com/office/drawing/2014/main" id="{F9099280-5B22-408B-8A77-A4D9FE39248A}"/>
              </a:ext>
            </a:extLst>
          </p:cNvPr>
          <p:cNvCxnSpPr>
            <a:cxnSpLocks/>
          </p:cNvCxnSpPr>
          <p:nvPr/>
        </p:nvCxnSpPr>
        <p:spPr>
          <a:xfrm rot="10800000">
            <a:off x="3676261" y="3530048"/>
            <a:ext cx="1082351" cy="218647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990F8027-5B16-43CC-88B4-A8C72D33F143}"/>
              </a:ext>
            </a:extLst>
          </p:cNvPr>
          <p:cNvCxnSpPr>
            <a:cxnSpLocks/>
          </p:cNvCxnSpPr>
          <p:nvPr/>
        </p:nvCxnSpPr>
        <p:spPr>
          <a:xfrm rot="10800000">
            <a:off x="3993977" y="3691779"/>
            <a:ext cx="2417903" cy="20900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Content Placeholder 6">
            <a:extLst>
              <a:ext uri="{FF2B5EF4-FFF2-40B4-BE49-F238E27FC236}">
                <a16:creationId xmlns:a16="http://schemas.microsoft.com/office/drawing/2014/main" id="{9E518D29-6D67-4157-B230-3932DC464C5C}"/>
              </a:ext>
            </a:extLst>
          </p:cNvPr>
          <p:cNvSpPr>
            <a:spLocks noGrp="1"/>
          </p:cNvSpPr>
          <p:nvPr>
            <p:ph idx="1"/>
          </p:nvPr>
        </p:nvSpPr>
        <p:spPr>
          <a:xfrm>
            <a:off x="476924" y="1141478"/>
            <a:ext cx="5413737" cy="1883120"/>
          </a:xfrm>
        </p:spPr>
        <p:txBody>
          <a:bodyPr>
            <a:normAutofit fontScale="92500" lnSpcReduction="10000"/>
          </a:bodyPr>
          <a:lstStyle/>
          <a:p>
            <a:pPr marL="45720" indent="0">
              <a:buNone/>
            </a:pPr>
            <a:endParaRPr lang="en-US" dirty="0"/>
          </a:p>
          <a:p>
            <a:pPr marL="45720" indent="0">
              <a:buNone/>
            </a:pPr>
            <a:r>
              <a:rPr lang="en-US" dirty="0"/>
              <a:t>Add code chunks to a loop that pulls the data from each review page</a:t>
            </a:r>
          </a:p>
          <a:p>
            <a:pPr marL="45720" indent="0">
              <a:buNone/>
            </a:pPr>
            <a:endParaRPr lang="en-US" dirty="0"/>
          </a:p>
          <a:p>
            <a:pPr marL="45720" indent="0">
              <a:buNone/>
            </a:pPr>
            <a:r>
              <a:rPr lang="en-US" dirty="0"/>
              <a:t>Get the company name:</a:t>
            </a:r>
          </a:p>
        </p:txBody>
      </p:sp>
      <p:pic>
        <p:nvPicPr>
          <p:cNvPr id="30" name="Content Placeholder 7">
            <a:extLst>
              <a:ext uri="{FF2B5EF4-FFF2-40B4-BE49-F238E27FC236}">
                <a16:creationId xmlns:a16="http://schemas.microsoft.com/office/drawing/2014/main" id="{A32556B7-2049-4037-A7B9-FF17AC669384}"/>
              </a:ext>
            </a:extLst>
          </p:cNvPr>
          <p:cNvPicPr>
            <a:picLocks noChangeAspect="1"/>
          </p:cNvPicPr>
          <p:nvPr/>
        </p:nvPicPr>
        <p:blipFill>
          <a:blip r:embed="rId5"/>
          <a:stretch>
            <a:fillRect/>
          </a:stretch>
        </p:blipFill>
        <p:spPr>
          <a:xfrm>
            <a:off x="6096000" y="1227990"/>
            <a:ext cx="5267325" cy="1476375"/>
          </a:xfrm>
          <a:prstGeom prst="rect">
            <a:avLst/>
          </a:prstGeom>
        </p:spPr>
      </p:pic>
      <p:cxnSp>
        <p:nvCxnSpPr>
          <p:cNvPr id="32" name="Straight Arrow Connector 31">
            <a:extLst>
              <a:ext uri="{FF2B5EF4-FFF2-40B4-BE49-F238E27FC236}">
                <a16:creationId xmlns:a16="http://schemas.microsoft.com/office/drawing/2014/main" id="{9C0264D0-6F97-45B2-8A6B-BB084E80E903}"/>
              </a:ext>
            </a:extLst>
          </p:cNvPr>
          <p:cNvCxnSpPr>
            <a:endCxn id="30" idx="1"/>
          </p:cNvCxnSpPr>
          <p:nvPr/>
        </p:nvCxnSpPr>
        <p:spPr>
          <a:xfrm>
            <a:off x="4687503" y="1963554"/>
            <a:ext cx="1408497" cy="26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711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3. </a:t>
            </a:r>
            <a:r>
              <a:rPr lang="en-US" sz="3600" dirty="0"/>
              <a:t>Compile the review data for each company (cont.)</a:t>
            </a:r>
          </a:p>
        </p:txBody>
      </p:sp>
      <p:sp>
        <p:nvSpPr>
          <p:cNvPr id="21" name="Content Placeholder 6">
            <a:extLst>
              <a:ext uri="{FF2B5EF4-FFF2-40B4-BE49-F238E27FC236}">
                <a16:creationId xmlns:a16="http://schemas.microsoft.com/office/drawing/2014/main" id="{9E518D29-6D67-4157-B230-3932DC464C5C}"/>
              </a:ext>
            </a:extLst>
          </p:cNvPr>
          <p:cNvSpPr>
            <a:spLocks noGrp="1"/>
          </p:cNvSpPr>
          <p:nvPr>
            <p:ph idx="1"/>
          </p:nvPr>
        </p:nvSpPr>
        <p:spPr>
          <a:xfrm>
            <a:off x="500515" y="1289785"/>
            <a:ext cx="2887578" cy="1132781"/>
          </a:xfrm>
        </p:spPr>
        <p:txBody>
          <a:bodyPr>
            <a:normAutofit/>
          </a:bodyPr>
          <a:lstStyle/>
          <a:p>
            <a:pPr marL="45720" indent="0">
              <a:buNone/>
            </a:pPr>
            <a:r>
              <a:rPr lang="en-US" dirty="0"/>
              <a:t>Get the review nodes and loop through to grab each data point.</a:t>
            </a:r>
          </a:p>
        </p:txBody>
      </p:sp>
      <p:pic>
        <p:nvPicPr>
          <p:cNvPr id="3" name="Picture 2">
            <a:extLst>
              <a:ext uri="{FF2B5EF4-FFF2-40B4-BE49-F238E27FC236}">
                <a16:creationId xmlns:a16="http://schemas.microsoft.com/office/drawing/2014/main" id="{0101443F-4472-4003-AF3F-3EAB97EB0FF1}"/>
              </a:ext>
            </a:extLst>
          </p:cNvPr>
          <p:cNvPicPr>
            <a:picLocks noChangeAspect="1"/>
          </p:cNvPicPr>
          <p:nvPr/>
        </p:nvPicPr>
        <p:blipFill>
          <a:blip r:embed="rId3"/>
          <a:stretch>
            <a:fillRect/>
          </a:stretch>
        </p:blipFill>
        <p:spPr>
          <a:xfrm>
            <a:off x="3625515" y="1289785"/>
            <a:ext cx="7972927" cy="5035533"/>
          </a:xfrm>
          <a:prstGeom prst="rect">
            <a:avLst/>
          </a:prstGeom>
        </p:spPr>
      </p:pic>
      <p:pic>
        <p:nvPicPr>
          <p:cNvPr id="4" name="Picture 3">
            <a:extLst>
              <a:ext uri="{FF2B5EF4-FFF2-40B4-BE49-F238E27FC236}">
                <a16:creationId xmlns:a16="http://schemas.microsoft.com/office/drawing/2014/main" id="{47487871-C9FF-4792-923F-6BEE97528321}"/>
              </a:ext>
            </a:extLst>
          </p:cNvPr>
          <p:cNvPicPr>
            <a:picLocks noChangeAspect="1"/>
          </p:cNvPicPr>
          <p:nvPr/>
        </p:nvPicPr>
        <p:blipFill>
          <a:blip r:embed="rId4"/>
          <a:stretch>
            <a:fillRect/>
          </a:stretch>
        </p:blipFill>
        <p:spPr>
          <a:xfrm>
            <a:off x="1059230" y="3069363"/>
            <a:ext cx="4657725" cy="1476375"/>
          </a:xfrm>
          <a:prstGeom prst="rect">
            <a:avLst/>
          </a:prstGeom>
        </p:spPr>
      </p:pic>
      <p:cxnSp>
        <p:nvCxnSpPr>
          <p:cNvPr id="6" name="Straight Arrow Connector 5">
            <a:extLst>
              <a:ext uri="{FF2B5EF4-FFF2-40B4-BE49-F238E27FC236}">
                <a16:creationId xmlns:a16="http://schemas.microsoft.com/office/drawing/2014/main" id="{F86781CA-68A9-4FCB-83E5-5144828D9DD4}"/>
              </a:ext>
            </a:extLst>
          </p:cNvPr>
          <p:cNvCxnSpPr>
            <a:cxnSpLocks/>
          </p:cNvCxnSpPr>
          <p:nvPr/>
        </p:nvCxnSpPr>
        <p:spPr>
          <a:xfrm rot="10800000">
            <a:off x="3782728" y="3429000"/>
            <a:ext cx="2050181" cy="267341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092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424897"/>
            <a:ext cx="11049802" cy="587141"/>
          </a:xfrm>
        </p:spPr>
        <p:txBody>
          <a:bodyPr>
            <a:noAutofit/>
          </a:bodyPr>
          <a:lstStyle/>
          <a:p>
            <a:pPr marL="45720"/>
            <a:r>
              <a:rPr lang="en-US" sz="3600" dirty="0"/>
              <a:t>3. Compile the review data for each company (cont.)</a:t>
            </a:r>
          </a:p>
        </p:txBody>
      </p:sp>
      <p:pic>
        <p:nvPicPr>
          <p:cNvPr id="5" name="Content Placeholder 4">
            <a:extLst>
              <a:ext uri="{FF2B5EF4-FFF2-40B4-BE49-F238E27FC236}">
                <a16:creationId xmlns:a16="http://schemas.microsoft.com/office/drawing/2014/main" id="{46E92E96-CC9E-4815-A294-740F85042C4C}"/>
              </a:ext>
            </a:extLst>
          </p:cNvPr>
          <p:cNvPicPr>
            <a:picLocks noGrp="1" noChangeAspect="1"/>
          </p:cNvPicPr>
          <p:nvPr>
            <p:ph idx="1"/>
          </p:nvPr>
        </p:nvPicPr>
        <p:blipFill>
          <a:blip r:embed="rId3"/>
          <a:stretch>
            <a:fillRect/>
          </a:stretch>
        </p:blipFill>
        <p:spPr>
          <a:xfrm>
            <a:off x="2557513" y="3025705"/>
            <a:ext cx="8877300" cy="3543300"/>
          </a:xfrm>
          <a:prstGeom prst="rect">
            <a:avLst/>
          </a:prstGeom>
          <a:effectLst>
            <a:glow rad="127000">
              <a:schemeClr val="accent1"/>
            </a:glow>
          </a:effectLst>
        </p:spPr>
      </p:pic>
      <p:pic>
        <p:nvPicPr>
          <p:cNvPr id="6" name="Picture 5">
            <a:extLst>
              <a:ext uri="{FF2B5EF4-FFF2-40B4-BE49-F238E27FC236}">
                <a16:creationId xmlns:a16="http://schemas.microsoft.com/office/drawing/2014/main" id="{6DD09125-EAE6-45EF-A9A6-7BC67ED1775B}"/>
              </a:ext>
            </a:extLst>
          </p:cNvPr>
          <p:cNvPicPr>
            <a:picLocks noChangeAspect="1"/>
          </p:cNvPicPr>
          <p:nvPr/>
        </p:nvPicPr>
        <p:blipFill>
          <a:blip r:embed="rId4"/>
          <a:stretch>
            <a:fillRect/>
          </a:stretch>
        </p:blipFill>
        <p:spPr>
          <a:xfrm>
            <a:off x="385011" y="1593288"/>
            <a:ext cx="8677275" cy="1133475"/>
          </a:xfrm>
          <a:prstGeom prst="rect">
            <a:avLst/>
          </a:prstGeom>
        </p:spPr>
      </p:pic>
      <p:cxnSp>
        <p:nvCxnSpPr>
          <p:cNvPr id="8" name="Straight Arrow Connector 7">
            <a:extLst>
              <a:ext uri="{FF2B5EF4-FFF2-40B4-BE49-F238E27FC236}">
                <a16:creationId xmlns:a16="http://schemas.microsoft.com/office/drawing/2014/main" id="{DD06CE98-9D13-4AD4-91A6-BFDEED60443F}"/>
              </a:ext>
            </a:extLst>
          </p:cNvPr>
          <p:cNvCxnSpPr>
            <a:cxnSpLocks/>
          </p:cNvCxnSpPr>
          <p:nvPr/>
        </p:nvCxnSpPr>
        <p:spPr>
          <a:xfrm rot="10800000">
            <a:off x="3032449" y="2313981"/>
            <a:ext cx="597159" cy="38255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696B2AEB-E8D9-4851-BFAC-FD8C09CC4550}"/>
              </a:ext>
            </a:extLst>
          </p:cNvPr>
          <p:cNvCxnSpPr>
            <a:cxnSpLocks/>
          </p:cNvCxnSpPr>
          <p:nvPr/>
        </p:nvCxnSpPr>
        <p:spPr>
          <a:xfrm rot="10800000">
            <a:off x="4095214" y="2313981"/>
            <a:ext cx="628434" cy="38255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1C49C832-6332-4D28-9E57-F05F20078EC5}"/>
              </a:ext>
            </a:extLst>
          </p:cNvPr>
          <p:cNvCxnSpPr>
            <a:cxnSpLocks/>
          </p:cNvCxnSpPr>
          <p:nvPr/>
        </p:nvCxnSpPr>
        <p:spPr>
          <a:xfrm rot="10800000">
            <a:off x="3247053" y="2491263"/>
            <a:ext cx="2416629" cy="36482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Content Placeholder 6">
            <a:extLst>
              <a:ext uri="{FF2B5EF4-FFF2-40B4-BE49-F238E27FC236}">
                <a16:creationId xmlns:a16="http://schemas.microsoft.com/office/drawing/2014/main" id="{62B9651A-5949-4C53-A70C-317B734ED26C}"/>
              </a:ext>
            </a:extLst>
          </p:cNvPr>
          <p:cNvSpPr txBox="1">
            <a:spLocks/>
          </p:cNvSpPr>
          <p:nvPr/>
        </p:nvSpPr>
        <p:spPr>
          <a:xfrm>
            <a:off x="500515" y="1113265"/>
            <a:ext cx="5595485" cy="391382"/>
          </a:xfrm>
          <a:prstGeom prst="rect">
            <a:avLst/>
          </a:prstGeom>
        </p:spPr>
        <p:txBody>
          <a:bodyPr vert="horz" lIns="91440" tIns="45720" rIns="91440" bIns="45720" rtlCol="0">
            <a:normAutofit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45720" indent="0">
              <a:buFont typeface="Corbel" pitchFamily="34" charset="0"/>
              <a:buNone/>
            </a:pPr>
            <a:r>
              <a:rPr lang="en-US" dirty="0"/>
              <a:t>Get the datetime:</a:t>
            </a:r>
          </a:p>
        </p:txBody>
      </p:sp>
    </p:spTree>
    <p:extLst>
      <p:ext uri="{BB962C8B-B14F-4D97-AF65-F5344CB8AC3E}">
        <p14:creationId xmlns:p14="http://schemas.microsoft.com/office/powerpoint/2010/main" val="129714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3600" dirty="0"/>
              <a:t>3. Compile the review data for each company (cont.)</a:t>
            </a:r>
          </a:p>
        </p:txBody>
      </p:sp>
      <p:pic>
        <p:nvPicPr>
          <p:cNvPr id="10" name="Picture 9">
            <a:extLst>
              <a:ext uri="{FF2B5EF4-FFF2-40B4-BE49-F238E27FC236}">
                <a16:creationId xmlns:a16="http://schemas.microsoft.com/office/drawing/2014/main" id="{001EC906-8FE8-45C4-A6C1-8E8140E5AD15}"/>
              </a:ext>
            </a:extLst>
          </p:cNvPr>
          <p:cNvPicPr>
            <a:picLocks noChangeAspect="1"/>
          </p:cNvPicPr>
          <p:nvPr/>
        </p:nvPicPr>
        <p:blipFill>
          <a:blip r:embed="rId3"/>
          <a:stretch>
            <a:fillRect/>
          </a:stretch>
        </p:blipFill>
        <p:spPr>
          <a:xfrm>
            <a:off x="2879150" y="1585261"/>
            <a:ext cx="8315325" cy="4752975"/>
          </a:xfrm>
          <a:prstGeom prst="rect">
            <a:avLst/>
          </a:prstGeom>
        </p:spPr>
      </p:pic>
      <p:pic>
        <p:nvPicPr>
          <p:cNvPr id="3" name="Picture 2">
            <a:extLst>
              <a:ext uri="{FF2B5EF4-FFF2-40B4-BE49-F238E27FC236}">
                <a16:creationId xmlns:a16="http://schemas.microsoft.com/office/drawing/2014/main" id="{752D7071-853B-44C7-B0B6-C35EE5581998}"/>
              </a:ext>
            </a:extLst>
          </p:cNvPr>
          <p:cNvPicPr>
            <a:picLocks noChangeAspect="1"/>
          </p:cNvPicPr>
          <p:nvPr/>
        </p:nvPicPr>
        <p:blipFill>
          <a:blip r:embed="rId4"/>
          <a:stretch>
            <a:fillRect/>
          </a:stretch>
        </p:blipFill>
        <p:spPr>
          <a:xfrm>
            <a:off x="906037" y="2080214"/>
            <a:ext cx="3438525" cy="981075"/>
          </a:xfrm>
          <a:prstGeom prst="rect">
            <a:avLst/>
          </a:prstGeom>
        </p:spPr>
      </p:pic>
      <p:cxnSp>
        <p:nvCxnSpPr>
          <p:cNvPr id="12" name="Straight Arrow Connector 11">
            <a:extLst>
              <a:ext uri="{FF2B5EF4-FFF2-40B4-BE49-F238E27FC236}">
                <a16:creationId xmlns:a16="http://schemas.microsoft.com/office/drawing/2014/main" id="{1C49C832-6332-4D28-9E57-F05F20078EC5}"/>
              </a:ext>
            </a:extLst>
          </p:cNvPr>
          <p:cNvCxnSpPr>
            <a:cxnSpLocks/>
          </p:cNvCxnSpPr>
          <p:nvPr/>
        </p:nvCxnSpPr>
        <p:spPr>
          <a:xfrm rot="10800000">
            <a:off x="3197779" y="2570751"/>
            <a:ext cx="1386096" cy="33293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696B2AEB-E8D9-4851-BFAC-FD8C09CC4550}"/>
              </a:ext>
            </a:extLst>
          </p:cNvPr>
          <p:cNvCxnSpPr>
            <a:cxnSpLocks/>
          </p:cNvCxnSpPr>
          <p:nvPr/>
        </p:nvCxnSpPr>
        <p:spPr>
          <a:xfrm rot="10800000">
            <a:off x="1710047" y="2743200"/>
            <a:ext cx="3633849" cy="31568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DD06CE98-9D13-4AD4-91A6-BFDEED60443F}"/>
              </a:ext>
            </a:extLst>
          </p:cNvPr>
          <p:cNvCxnSpPr>
            <a:cxnSpLocks/>
          </p:cNvCxnSpPr>
          <p:nvPr/>
        </p:nvCxnSpPr>
        <p:spPr>
          <a:xfrm rot="10800000">
            <a:off x="2625299" y="2570751"/>
            <a:ext cx="1124029" cy="33293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2" name="Content Placeholder 6">
            <a:extLst>
              <a:ext uri="{FF2B5EF4-FFF2-40B4-BE49-F238E27FC236}">
                <a16:creationId xmlns:a16="http://schemas.microsoft.com/office/drawing/2014/main" id="{E7107637-7829-4319-8DC0-72A45F5D85BF}"/>
              </a:ext>
            </a:extLst>
          </p:cNvPr>
          <p:cNvSpPr>
            <a:spLocks noGrp="1"/>
          </p:cNvSpPr>
          <p:nvPr>
            <p:ph idx="1"/>
          </p:nvPr>
        </p:nvSpPr>
        <p:spPr>
          <a:xfrm>
            <a:off x="448805" y="1361372"/>
            <a:ext cx="2887578" cy="471365"/>
          </a:xfrm>
        </p:spPr>
        <p:txBody>
          <a:bodyPr>
            <a:normAutofit/>
          </a:bodyPr>
          <a:lstStyle/>
          <a:p>
            <a:pPr marL="45720" indent="0">
              <a:buNone/>
            </a:pPr>
            <a:r>
              <a:rPr lang="en-US" dirty="0"/>
              <a:t>Get the review title:</a:t>
            </a:r>
          </a:p>
        </p:txBody>
      </p:sp>
    </p:spTree>
    <p:extLst>
      <p:ext uri="{BB962C8B-B14F-4D97-AF65-F5344CB8AC3E}">
        <p14:creationId xmlns:p14="http://schemas.microsoft.com/office/powerpoint/2010/main" val="7395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3600" dirty="0"/>
              <a:t>4. Compile code to loop through and pull all results</a:t>
            </a:r>
          </a:p>
        </p:txBody>
      </p:sp>
      <p:pic>
        <p:nvPicPr>
          <p:cNvPr id="4" name="Content Placeholder 3">
            <a:extLst>
              <a:ext uri="{FF2B5EF4-FFF2-40B4-BE49-F238E27FC236}">
                <a16:creationId xmlns:a16="http://schemas.microsoft.com/office/drawing/2014/main" id="{B7E91338-F519-49F4-AEC2-F0ED347E4BA3}"/>
              </a:ext>
            </a:extLst>
          </p:cNvPr>
          <p:cNvPicPr>
            <a:picLocks noGrp="1" noChangeAspect="1"/>
          </p:cNvPicPr>
          <p:nvPr>
            <p:ph idx="1"/>
          </p:nvPr>
        </p:nvPicPr>
        <p:blipFill>
          <a:blip r:embed="rId3"/>
          <a:stretch>
            <a:fillRect/>
          </a:stretch>
        </p:blipFill>
        <p:spPr>
          <a:xfrm>
            <a:off x="530400" y="1367054"/>
            <a:ext cx="6086475" cy="4800600"/>
          </a:xfrm>
          <a:prstGeom prst="rect">
            <a:avLst/>
          </a:prstGeom>
        </p:spPr>
      </p:pic>
      <p:pic>
        <p:nvPicPr>
          <p:cNvPr id="5" name="Picture 4">
            <a:extLst>
              <a:ext uri="{FF2B5EF4-FFF2-40B4-BE49-F238E27FC236}">
                <a16:creationId xmlns:a16="http://schemas.microsoft.com/office/drawing/2014/main" id="{EF7DADAC-484B-4391-9AC1-0FAD708009C2}"/>
              </a:ext>
            </a:extLst>
          </p:cNvPr>
          <p:cNvPicPr>
            <a:picLocks noChangeAspect="1"/>
          </p:cNvPicPr>
          <p:nvPr/>
        </p:nvPicPr>
        <p:blipFill>
          <a:blip r:embed="rId4"/>
          <a:stretch>
            <a:fillRect/>
          </a:stretch>
        </p:blipFill>
        <p:spPr>
          <a:xfrm>
            <a:off x="5835794" y="1208809"/>
            <a:ext cx="5895975" cy="2057400"/>
          </a:xfrm>
          <a:prstGeom prst="rect">
            <a:avLst/>
          </a:prstGeom>
          <a:effectLst>
            <a:glow rad="127000">
              <a:schemeClr val="accent1"/>
            </a:glow>
          </a:effectLst>
        </p:spPr>
      </p:pic>
      <p:cxnSp>
        <p:nvCxnSpPr>
          <p:cNvPr id="7" name="Straight Arrow Connector 6">
            <a:extLst>
              <a:ext uri="{FF2B5EF4-FFF2-40B4-BE49-F238E27FC236}">
                <a16:creationId xmlns:a16="http://schemas.microsoft.com/office/drawing/2014/main" id="{431559BB-C6A6-494C-92C9-99FC8FD45439}"/>
              </a:ext>
            </a:extLst>
          </p:cNvPr>
          <p:cNvCxnSpPr/>
          <p:nvPr/>
        </p:nvCxnSpPr>
        <p:spPr>
          <a:xfrm>
            <a:off x="4012163" y="2407298"/>
            <a:ext cx="2220686" cy="15862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7FF3DAD4-DE14-4D12-BBB6-9451846E323F}"/>
              </a:ext>
            </a:extLst>
          </p:cNvPr>
          <p:cNvPicPr>
            <a:picLocks noChangeAspect="1"/>
          </p:cNvPicPr>
          <p:nvPr/>
        </p:nvPicPr>
        <p:blipFill>
          <a:blip r:embed="rId5"/>
          <a:stretch>
            <a:fillRect/>
          </a:stretch>
        </p:blipFill>
        <p:spPr>
          <a:xfrm>
            <a:off x="7657356" y="2664436"/>
            <a:ext cx="3033932" cy="3673800"/>
          </a:xfrm>
          <a:prstGeom prst="rect">
            <a:avLst/>
          </a:prstGeom>
          <a:effectLst>
            <a:glow rad="127000">
              <a:schemeClr val="accent1"/>
            </a:glow>
          </a:effectLst>
        </p:spPr>
      </p:pic>
      <p:cxnSp>
        <p:nvCxnSpPr>
          <p:cNvPr id="19" name="Connector: Curved 18">
            <a:extLst>
              <a:ext uri="{FF2B5EF4-FFF2-40B4-BE49-F238E27FC236}">
                <a16:creationId xmlns:a16="http://schemas.microsoft.com/office/drawing/2014/main" id="{C43CE13E-90D1-4626-9EF7-B3CEFE587373}"/>
              </a:ext>
            </a:extLst>
          </p:cNvPr>
          <p:cNvCxnSpPr>
            <a:cxnSpLocks/>
          </p:cNvCxnSpPr>
          <p:nvPr/>
        </p:nvCxnSpPr>
        <p:spPr>
          <a:xfrm rot="5400000">
            <a:off x="10136086" y="2402096"/>
            <a:ext cx="1646334" cy="1404693"/>
          </a:xfrm>
          <a:prstGeom prst="curvedConnector3">
            <a:avLst>
              <a:gd name="adj1" fmla="val 102679"/>
            </a:avLst>
          </a:prstGeom>
          <a:ln>
            <a:tailEnd type="triangle"/>
          </a:ln>
        </p:spPr>
        <p:style>
          <a:lnRef idx="3">
            <a:schemeClr val="accent1"/>
          </a:lnRef>
          <a:fillRef idx="0">
            <a:schemeClr val="accent1"/>
          </a:fillRef>
          <a:effectRef idx="2">
            <a:schemeClr val="accent1"/>
          </a:effectRef>
          <a:fontRef idx="minor">
            <a:schemeClr val="tx1"/>
          </a:fontRef>
        </p:style>
      </p:cxnSp>
      <p:pic>
        <p:nvPicPr>
          <p:cNvPr id="40" name="Picture 39">
            <a:extLst>
              <a:ext uri="{FF2B5EF4-FFF2-40B4-BE49-F238E27FC236}">
                <a16:creationId xmlns:a16="http://schemas.microsoft.com/office/drawing/2014/main" id="{7519AF9E-C8B5-489E-816D-63EA426A71E3}"/>
              </a:ext>
            </a:extLst>
          </p:cNvPr>
          <p:cNvPicPr>
            <a:picLocks noChangeAspect="1"/>
          </p:cNvPicPr>
          <p:nvPr/>
        </p:nvPicPr>
        <p:blipFill>
          <a:blip r:embed="rId6"/>
          <a:stretch>
            <a:fillRect/>
          </a:stretch>
        </p:blipFill>
        <p:spPr>
          <a:xfrm>
            <a:off x="4642285" y="1130269"/>
            <a:ext cx="7258050" cy="1838325"/>
          </a:xfrm>
          <a:prstGeom prst="rect">
            <a:avLst/>
          </a:prstGeom>
          <a:effectLst>
            <a:glow rad="127000">
              <a:schemeClr val="accent1"/>
            </a:glow>
          </a:effectLst>
        </p:spPr>
      </p:pic>
      <p:cxnSp>
        <p:nvCxnSpPr>
          <p:cNvPr id="42" name="Straight Arrow Connector 41">
            <a:extLst>
              <a:ext uri="{FF2B5EF4-FFF2-40B4-BE49-F238E27FC236}">
                <a16:creationId xmlns:a16="http://schemas.microsoft.com/office/drawing/2014/main" id="{4511E21F-3065-437F-BD23-E3B605BB6207}"/>
              </a:ext>
            </a:extLst>
          </p:cNvPr>
          <p:cNvCxnSpPr/>
          <p:nvPr/>
        </p:nvCxnSpPr>
        <p:spPr>
          <a:xfrm flipV="1">
            <a:off x="3628137" y="2407298"/>
            <a:ext cx="1597006" cy="8589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3" name="Picture 42">
            <a:extLst>
              <a:ext uri="{FF2B5EF4-FFF2-40B4-BE49-F238E27FC236}">
                <a16:creationId xmlns:a16="http://schemas.microsoft.com/office/drawing/2014/main" id="{7FF3689D-ABEF-4653-AA58-9BA62D0BD673}"/>
              </a:ext>
            </a:extLst>
          </p:cNvPr>
          <p:cNvPicPr>
            <a:picLocks noChangeAspect="1"/>
          </p:cNvPicPr>
          <p:nvPr/>
        </p:nvPicPr>
        <p:blipFill>
          <a:blip r:embed="rId7"/>
          <a:stretch>
            <a:fillRect/>
          </a:stretch>
        </p:blipFill>
        <p:spPr>
          <a:xfrm>
            <a:off x="7033208" y="2905467"/>
            <a:ext cx="4282227" cy="3360682"/>
          </a:xfrm>
          <a:prstGeom prst="rect">
            <a:avLst/>
          </a:prstGeom>
          <a:effectLst>
            <a:glow rad="127000">
              <a:schemeClr val="accent1"/>
            </a:glow>
          </a:effectLst>
        </p:spPr>
      </p:pic>
      <p:cxnSp>
        <p:nvCxnSpPr>
          <p:cNvPr id="45" name="Straight Arrow Connector 44">
            <a:extLst>
              <a:ext uri="{FF2B5EF4-FFF2-40B4-BE49-F238E27FC236}">
                <a16:creationId xmlns:a16="http://schemas.microsoft.com/office/drawing/2014/main" id="{BD2AA4F6-59BF-47F6-B972-CD5332B76AFC}"/>
              </a:ext>
            </a:extLst>
          </p:cNvPr>
          <p:cNvCxnSpPr/>
          <p:nvPr/>
        </p:nvCxnSpPr>
        <p:spPr>
          <a:xfrm>
            <a:off x="7227526" y="2237509"/>
            <a:ext cx="681440" cy="135428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46" name="Picture 45">
            <a:extLst>
              <a:ext uri="{FF2B5EF4-FFF2-40B4-BE49-F238E27FC236}">
                <a16:creationId xmlns:a16="http://schemas.microsoft.com/office/drawing/2014/main" id="{5BDF61C7-575C-434C-993C-363AD2EB8395}"/>
              </a:ext>
            </a:extLst>
          </p:cNvPr>
          <p:cNvPicPr>
            <a:picLocks noChangeAspect="1"/>
          </p:cNvPicPr>
          <p:nvPr/>
        </p:nvPicPr>
        <p:blipFill>
          <a:blip r:embed="rId8"/>
          <a:stretch>
            <a:fillRect/>
          </a:stretch>
        </p:blipFill>
        <p:spPr>
          <a:xfrm>
            <a:off x="6920193" y="1316847"/>
            <a:ext cx="4089243" cy="4560125"/>
          </a:xfrm>
          <a:prstGeom prst="rect">
            <a:avLst/>
          </a:prstGeom>
          <a:effectLst>
            <a:glow rad="127000">
              <a:schemeClr val="accent1"/>
            </a:glow>
          </a:effectLst>
        </p:spPr>
      </p:pic>
      <p:cxnSp>
        <p:nvCxnSpPr>
          <p:cNvPr id="48" name="Straight Arrow Connector 47">
            <a:extLst>
              <a:ext uri="{FF2B5EF4-FFF2-40B4-BE49-F238E27FC236}">
                <a16:creationId xmlns:a16="http://schemas.microsoft.com/office/drawing/2014/main" id="{3A400E33-1523-4C5B-BC14-52A0C4DCFC74}"/>
              </a:ext>
            </a:extLst>
          </p:cNvPr>
          <p:cNvCxnSpPr/>
          <p:nvPr/>
        </p:nvCxnSpPr>
        <p:spPr>
          <a:xfrm flipV="1">
            <a:off x="4426640" y="2565918"/>
            <a:ext cx="2730717" cy="15429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E976E871-CF6B-4FB0-9890-460286C57E19}"/>
              </a:ext>
            </a:extLst>
          </p:cNvPr>
          <p:cNvCxnSpPr/>
          <p:nvPr/>
        </p:nvCxnSpPr>
        <p:spPr>
          <a:xfrm>
            <a:off x="4426640" y="4292083"/>
            <a:ext cx="2632320" cy="2092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1" name="Picture 50">
            <a:extLst>
              <a:ext uri="{FF2B5EF4-FFF2-40B4-BE49-F238E27FC236}">
                <a16:creationId xmlns:a16="http://schemas.microsoft.com/office/drawing/2014/main" id="{708367F5-F997-4F5D-8B6C-BC3ADD812F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8736" y="1064693"/>
            <a:ext cx="4822569" cy="5405321"/>
          </a:xfrm>
          <a:prstGeom prst="rect">
            <a:avLst/>
          </a:prstGeom>
          <a:effectLst>
            <a:glow rad="127000">
              <a:schemeClr val="accent1"/>
            </a:glow>
          </a:effectLst>
        </p:spPr>
      </p:pic>
      <p:cxnSp>
        <p:nvCxnSpPr>
          <p:cNvPr id="53" name="Straight Arrow Connector 52">
            <a:extLst>
              <a:ext uri="{FF2B5EF4-FFF2-40B4-BE49-F238E27FC236}">
                <a16:creationId xmlns:a16="http://schemas.microsoft.com/office/drawing/2014/main" id="{35CB6612-DC7B-487D-88F7-E2BB16DC3BD8}"/>
              </a:ext>
            </a:extLst>
          </p:cNvPr>
          <p:cNvCxnSpPr>
            <a:cxnSpLocks/>
          </p:cNvCxnSpPr>
          <p:nvPr/>
        </p:nvCxnSpPr>
        <p:spPr>
          <a:xfrm flipV="1">
            <a:off x="3244111" y="3681351"/>
            <a:ext cx="4071089" cy="8199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54" name="Picture 53">
            <a:extLst>
              <a:ext uri="{FF2B5EF4-FFF2-40B4-BE49-F238E27FC236}">
                <a16:creationId xmlns:a16="http://schemas.microsoft.com/office/drawing/2014/main" id="{FB58DEEB-DBE7-4F3C-84E1-EDE2AB3EB4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65916" y="1274130"/>
            <a:ext cx="5318811" cy="4860184"/>
          </a:xfrm>
          <a:prstGeom prst="rect">
            <a:avLst/>
          </a:prstGeom>
          <a:effectLst>
            <a:glow rad="127000">
              <a:schemeClr val="accent1"/>
            </a:glow>
          </a:effectLst>
        </p:spPr>
      </p:pic>
      <p:cxnSp>
        <p:nvCxnSpPr>
          <p:cNvPr id="56" name="Straight Arrow Connector 55">
            <a:extLst>
              <a:ext uri="{FF2B5EF4-FFF2-40B4-BE49-F238E27FC236}">
                <a16:creationId xmlns:a16="http://schemas.microsoft.com/office/drawing/2014/main" id="{52948D49-91B3-46FB-91BB-41CA520D0018}"/>
              </a:ext>
            </a:extLst>
          </p:cNvPr>
          <p:cNvCxnSpPr>
            <a:cxnSpLocks/>
          </p:cNvCxnSpPr>
          <p:nvPr/>
        </p:nvCxnSpPr>
        <p:spPr>
          <a:xfrm flipV="1">
            <a:off x="3398162" y="3681351"/>
            <a:ext cx="3522031" cy="8311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467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4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53"/>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5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56"/>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456263" y="208544"/>
            <a:ext cx="11049802" cy="587141"/>
          </a:xfrm>
        </p:spPr>
        <p:txBody>
          <a:bodyPr>
            <a:noAutofit/>
          </a:bodyPr>
          <a:lstStyle/>
          <a:p>
            <a:pPr marL="45720"/>
            <a:r>
              <a:rPr lang="en-US" sz="3600" dirty="0"/>
              <a:t>4. </a:t>
            </a:r>
            <a:r>
              <a:rPr lang="en-US" sz="3200" dirty="0"/>
              <a:t>Compile code to loop through and pull all results (cont.)</a:t>
            </a:r>
          </a:p>
        </p:txBody>
      </p:sp>
      <p:pic>
        <p:nvPicPr>
          <p:cNvPr id="8" name="FinalCodeAndResults">
            <a:hlinkClick r:id="" action="ppaction://media"/>
            <a:extLst>
              <a:ext uri="{FF2B5EF4-FFF2-40B4-BE49-F238E27FC236}">
                <a16:creationId xmlns:a16="http://schemas.microsoft.com/office/drawing/2014/main" id="{6FB5E109-F7D8-4156-9253-2E96DFB8F9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1485" y="705500"/>
            <a:ext cx="10189030" cy="5613254"/>
          </a:xfrm>
          <a:prstGeom prst="rect">
            <a:avLst/>
          </a:prstGeom>
        </p:spPr>
      </p:pic>
    </p:spTree>
    <p:extLst>
      <p:ext uri="{BB962C8B-B14F-4D97-AF65-F5344CB8AC3E}">
        <p14:creationId xmlns:p14="http://schemas.microsoft.com/office/powerpoint/2010/main" val="50759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Challenges</a:t>
            </a:r>
          </a:p>
        </p:txBody>
      </p:sp>
      <p:sp>
        <p:nvSpPr>
          <p:cNvPr id="7" name="Content Placeholder 6">
            <a:extLst>
              <a:ext uri="{FF2B5EF4-FFF2-40B4-BE49-F238E27FC236}">
                <a16:creationId xmlns:a16="http://schemas.microsoft.com/office/drawing/2014/main" id="{A1D3B4E1-8D98-47DD-A1C4-FA734542D6FB}"/>
              </a:ext>
            </a:extLst>
          </p:cNvPr>
          <p:cNvSpPr>
            <a:spLocks noGrp="1"/>
          </p:cNvSpPr>
          <p:nvPr>
            <p:ph idx="1"/>
          </p:nvPr>
        </p:nvSpPr>
        <p:spPr>
          <a:xfrm>
            <a:off x="500514" y="1289784"/>
            <a:ext cx="10515357" cy="4806215"/>
          </a:xfrm>
        </p:spPr>
        <p:txBody>
          <a:bodyPr/>
          <a:lstStyle/>
          <a:p>
            <a:pPr marL="502920" indent="-457200">
              <a:buAutoNum type="arabicPeriod"/>
            </a:pPr>
            <a:r>
              <a:rPr lang="en-US" dirty="0"/>
              <a:t>Convert loops to instead use </a:t>
            </a:r>
            <a:r>
              <a:rPr lang="en-US" dirty="0" err="1"/>
              <a:t>purrr</a:t>
            </a:r>
            <a:endParaRPr lang="en-US" dirty="0"/>
          </a:p>
          <a:p>
            <a:pPr marL="502920" indent="-457200">
              <a:buAutoNum type="arabicPeriod"/>
            </a:pPr>
            <a:r>
              <a:rPr lang="en-US" dirty="0"/>
              <a:t>Currently only pull the first ten review results because you need to authenticate to view further pages. Can you authenticate and pull next pages?</a:t>
            </a:r>
          </a:p>
          <a:p>
            <a:pPr marL="502920" indent="-457200">
              <a:buAutoNum type="arabicPeriod"/>
            </a:pPr>
            <a:r>
              <a:rPr lang="en-US" dirty="0"/>
              <a:t>Pull out the stars from the reviews</a:t>
            </a:r>
          </a:p>
          <a:p>
            <a:endParaRPr lang="en-US" dirty="0"/>
          </a:p>
        </p:txBody>
      </p:sp>
    </p:spTree>
    <p:extLst>
      <p:ext uri="{BB962C8B-B14F-4D97-AF65-F5344CB8AC3E}">
        <p14:creationId xmlns:p14="http://schemas.microsoft.com/office/powerpoint/2010/main" val="306950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CE4B-F0D3-4F9B-8ED3-F5BBF97D85E4}"/>
              </a:ext>
            </a:extLst>
          </p:cNvPr>
          <p:cNvSpPr>
            <a:spLocks noGrp="1"/>
          </p:cNvSpPr>
          <p:nvPr>
            <p:ph type="title"/>
          </p:nvPr>
        </p:nvSpPr>
        <p:spPr>
          <a:xfrm>
            <a:off x="385011" y="519764"/>
            <a:ext cx="11049802" cy="587141"/>
          </a:xfrm>
        </p:spPr>
        <p:txBody>
          <a:bodyPr>
            <a:noAutofit/>
          </a:bodyPr>
          <a:lstStyle/>
          <a:p>
            <a:pPr marL="45720"/>
            <a:r>
              <a:rPr lang="en-US" sz="4000" dirty="0"/>
              <a:t>Code samples</a:t>
            </a:r>
          </a:p>
        </p:txBody>
      </p:sp>
      <p:sp>
        <p:nvSpPr>
          <p:cNvPr id="7" name="Content Placeholder 6">
            <a:extLst>
              <a:ext uri="{FF2B5EF4-FFF2-40B4-BE49-F238E27FC236}">
                <a16:creationId xmlns:a16="http://schemas.microsoft.com/office/drawing/2014/main" id="{A1D3B4E1-8D98-47DD-A1C4-FA734542D6FB}"/>
              </a:ext>
            </a:extLst>
          </p:cNvPr>
          <p:cNvSpPr>
            <a:spLocks noGrp="1"/>
          </p:cNvSpPr>
          <p:nvPr>
            <p:ph idx="1"/>
          </p:nvPr>
        </p:nvSpPr>
        <p:spPr>
          <a:xfrm>
            <a:off x="500514" y="1289784"/>
            <a:ext cx="10515357" cy="4806215"/>
          </a:xfrm>
        </p:spPr>
        <p:txBody>
          <a:bodyPr/>
          <a:lstStyle/>
          <a:p>
            <a:pPr marL="502920" indent="-457200">
              <a:buAutoNum type="arabicPeriod"/>
            </a:pPr>
            <a:r>
              <a:rPr lang="en-US" dirty="0"/>
              <a:t>Slides and code available on </a:t>
            </a:r>
            <a:r>
              <a:rPr lang="en-US" dirty="0" err="1"/>
              <a:t>noRth</a:t>
            </a:r>
            <a:r>
              <a:rPr lang="en-US" dirty="0"/>
              <a:t> conference </a:t>
            </a:r>
            <a:r>
              <a:rPr lang="en-US" dirty="0" err="1"/>
              <a:t>github</a:t>
            </a:r>
            <a:r>
              <a:rPr lang="en-US" dirty="0"/>
              <a:t>.</a:t>
            </a:r>
          </a:p>
          <a:p>
            <a:pPr marL="502920" indent="-457200">
              <a:buFont typeface="Corbel" pitchFamily="34" charset="0"/>
              <a:buAutoNum type="arabicPeriod"/>
            </a:pPr>
            <a:r>
              <a:rPr lang="en-US" dirty="0"/>
              <a:t>Another example with scraping lyrics and creating a gif word cloud:</a:t>
            </a:r>
          </a:p>
          <a:p>
            <a:pPr lvl="1"/>
            <a:r>
              <a:rPr lang="en-US" dirty="0">
                <a:hlinkClick r:id="rId3"/>
              </a:rPr>
              <a:t> https://github.com/hlendway/R</a:t>
            </a:r>
            <a:r>
              <a:rPr lang="en-US" dirty="0"/>
              <a:t> - “</a:t>
            </a:r>
            <a:r>
              <a:rPr lang="en-US" dirty="0" err="1"/>
              <a:t>AZLyricsWebScraping.Rmd</a:t>
            </a:r>
            <a:r>
              <a:rPr lang="en-US" dirty="0"/>
              <a:t>” </a:t>
            </a:r>
          </a:p>
          <a:p>
            <a:pPr lvl="1"/>
            <a:endParaRPr lang="en-US" dirty="0"/>
          </a:p>
          <a:p>
            <a:pPr marL="502920" indent="-457200">
              <a:buAutoNum type="arabicPeriod"/>
            </a:pPr>
            <a:endParaRPr lang="en-US" dirty="0"/>
          </a:p>
          <a:p>
            <a:endParaRPr lang="en-US" dirty="0"/>
          </a:p>
        </p:txBody>
      </p:sp>
    </p:spTree>
    <p:extLst>
      <p:ext uri="{BB962C8B-B14F-4D97-AF65-F5344CB8AC3E}">
        <p14:creationId xmlns:p14="http://schemas.microsoft.com/office/powerpoint/2010/main" val="2527983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Why web scraping?</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1143000" y="1584960"/>
            <a:ext cx="9882051" cy="4571999"/>
          </a:xfrm>
        </p:spPr>
        <p:txBody>
          <a:bodyPr>
            <a:normAutofit/>
          </a:bodyPr>
          <a:lstStyle/>
          <a:p>
            <a:r>
              <a:rPr lang="en-US" sz="2800" dirty="0"/>
              <a:t>Create a workable dataset</a:t>
            </a:r>
          </a:p>
          <a:p>
            <a:pPr lvl="1"/>
            <a:r>
              <a:rPr lang="en-US" sz="2800" dirty="0"/>
              <a:t>Table(s) on a webpage</a:t>
            </a:r>
          </a:p>
          <a:p>
            <a:pPr lvl="1"/>
            <a:r>
              <a:rPr lang="en-US" sz="2800" dirty="0"/>
              <a:t>Multiple result pages</a:t>
            </a:r>
          </a:p>
          <a:p>
            <a:pPr lvl="1"/>
            <a:r>
              <a:rPr lang="en-US" sz="2800" dirty="0"/>
              <a:t>Sporadic locations throughout the page</a:t>
            </a:r>
          </a:p>
          <a:p>
            <a:r>
              <a:rPr lang="en-US" sz="2800" dirty="0"/>
              <a:t>Ability to schedule/automate pulling fresh data</a:t>
            </a:r>
          </a:p>
          <a:p>
            <a:pPr lvl="1"/>
            <a:r>
              <a:rPr lang="en-US" sz="2800" dirty="0"/>
              <a:t>Refresh data/analysis</a:t>
            </a:r>
          </a:p>
          <a:p>
            <a:pPr lvl="1"/>
            <a:r>
              <a:rPr lang="en-US" sz="2800" dirty="0"/>
              <a:t>Loop over result sets for different user inputs</a:t>
            </a:r>
          </a:p>
          <a:p>
            <a:pPr lvl="1"/>
            <a:endParaRPr lang="en-US" dirty="0"/>
          </a:p>
          <a:p>
            <a:pPr lvl="2"/>
            <a:endParaRPr lang="en-US" dirty="0"/>
          </a:p>
          <a:p>
            <a:endParaRPr lang="en-US" dirty="0"/>
          </a:p>
          <a:p>
            <a:endParaRPr lang="en-US" dirty="0"/>
          </a:p>
          <a:p>
            <a:pPr marL="45720" indent="0">
              <a:buNone/>
            </a:pPr>
            <a:endParaRPr lang="en-US" dirty="0"/>
          </a:p>
          <a:p>
            <a:pPr marL="45720" indent="0">
              <a:buNone/>
            </a:pPr>
            <a:endParaRPr lang="en-US" dirty="0"/>
          </a:p>
        </p:txBody>
      </p:sp>
    </p:spTree>
    <p:extLst>
      <p:ext uri="{BB962C8B-B14F-4D97-AF65-F5344CB8AC3E}">
        <p14:creationId xmlns:p14="http://schemas.microsoft.com/office/powerpoint/2010/main" val="516827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Tools for accessing data on the web</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1143000" y="1584960"/>
            <a:ext cx="9882051" cy="4571999"/>
          </a:xfrm>
        </p:spPr>
        <p:txBody>
          <a:bodyPr>
            <a:normAutofit/>
          </a:bodyPr>
          <a:lstStyle/>
          <a:p>
            <a:r>
              <a:rPr lang="en-US" dirty="0"/>
              <a:t>Use a website API</a:t>
            </a:r>
          </a:p>
          <a:p>
            <a:pPr lvl="1"/>
            <a:r>
              <a:rPr lang="en-US" dirty="0"/>
              <a:t>Comprehensive list of available </a:t>
            </a:r>
            <a:r>
              <a:rPr lang="en-US" dirty="0">
                <a:hlinkClick r:id="rId3"/>
              </a:rPr>
              <a:t>APIs</a:t>
            </a:r>
            <a:endParaRPr lang="en-US" dirty="0"/>
          </a:p>
          <a:p>
            <a:r>
              <a:rPr lang="en-US" dirty="0"/>
              <a:t>Read and parse html and/or json programmatically</a:t>
            </a:r>
          </a:p>
          <a:p>
            <a:pPr lvl="1"/>
            <a:r>
              <a:rPr lang="en-US" dirty="0"/>
              <a:t>Download the “</a:t>
            </a:r>
            <a:r>
              <a:rPr lang="en-US" dirty="0" err="1">
                <a:hlinkClick r:id="rId4"/>
              </a:rPr>
              <a:t>SelectorGadget</a:t>
            </a:r>
            <a:r>
              <a:rPr lang="en-US" dirty="0"/>
              <a:t>” chrome extension </a:t>
            </a:r>
          </a:p>
          <a:p>
            <a:pPr lvl="1"/>
            <a:r>
              <a:rPr lang="en-US" dirty="0"/>
              <a:t>Get comfortable with Developer Tools to dive into html and request strings.</a:t>
            </a:r>
          </a:p>
          <a:p>
            <a:endParaRPr lang="en-US" dirty="0"/>
          </a:p>
          <a:p>
            <a:r>
              <a:rPr lang="en-US" dirty="0"/>
              <a:t>Note when using APIs or screen scaping software packages, there may be limits to the number of calls you can make or bot detectors that will stop your requests. You may need to add </a:t>
            </a:r>
            <a:r>
              <a:rPr lang="en-US" dirty="0" err="1"/>
              <a:t>Sys.sleep</a:t>
            </a:r>
            <a:r>
              <a:rPr lang="en-US" dirty="0"/>
              <a:t>(1) calls to your R code.</a:t>
            </a:r>
          </a:p>
          <a:p>
            <a:endParaRPr lang="en-US" dirty="0"/>
          </a:p>
          <a:p>
            <a:endParaRPr lang="en-US" dirty="0"/>
          </a:p>
        </p:txBody>
      </p:sp>
    </p:spTree>
    <p:extLst>
      <p:ext uri="{BB962C8B-B14F-4D97-AF65-F5344CB8AC3E}">
        <p14:creationId xmlns:p14="http://schemas.microsoft.com/office/powerpoint/2010/main" val="1028347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Example with Glassdoor, R and </a:t>
            </a:r>
            <a:r>
              <a:rPr lang="en-US" dirty="0" err="1"/>
              <a:t>rvest</a:t>
            </a:r>
            <a:endParaRPr lang="en-US" dirty="0"/>
          </a:p>
        </p:txBody>
      </p:sp>
      <p:sp>
        <p:nvSpPr>
          <p:cNvPr id="5" name="Content Placeholder 2">
            <a:extLst>
              <a:ext uri="{FF2B5EF4-FFF2-40B4-BE49-F238E27FC236}">
                <a16:creationId xmlns:a16="http://schemas.microsoft.com/office/drawing/2014/main" id="{7C1AB47D-35F3-4FB7-9D7A-6B16F58D0654}"/>
              </a:ext>
            </a:extLst>
          </p:cNvPr>
          <p:cNvSpPr>
            <a:spLocks noGrp="1"/>
          </p:cNvSpPr>
          <p:nvPr>
            <p:ph idx="1"/>
          </p:nvPr>
        </p:nvSpPr>
        <p:spPr>
          <a:xfrm>
            <a:off x="1143000" y="1584960"/>
            <a:ext cx="9882051" cy="4571999"/>
          </a:xfrm>
        </p:spPr>
        <p:txBody>
          <a:bodyPr>
            <a:normAutofit/>
          </a:bodyPr>
          <a:lstStyle/>
          <a:p>
            <a:r>
              <a:rPr lang="en-US" dirty="0"/>
              <a:t>Goal:</a:t>
            </a:r>
          </a:p>
          <a:p>
            <a:pPr lvl="1"/>
            <a:r>
              <a:rPr lang="en-US" dirty="0"/>
              <a:t>Collect a list of companies in a given city</a:t>
            </a:r>
          </a:p>
          <a:p>
            <a:pPr lvl="1"/>
            <a:r>
              <a:rPr lang="en-US" dirty="0"/>
              <a:t>Compile a data set of reviews and ratings for companies in the city</a:t>
            </a:r>
          </a:p>
        </p:txBody>
      </p:sp>
    </p:spTree>
    <p:extLst>
      <p:ext uri="{BB962C8B-B14F-4D97-AF65-F5344CB8AC3E}">
        <p14:creationId xmlns:p14="http://schemas.microsoft.com/office/powerpoint/2010/main" val="1919780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lassdoorCompanyResultsAndReview">
            <a:hlinkClick r:id="" action="ppaction://media"/>
            <a:extLst>
              <a:ext uri="{FF2B5EF4-FFF2-40B4-BE49-F238E27FC236}">
                <a16:creationId xmlns:a16="http://schemas.microsoft.com/office/drawing/2014/main" id="{4430F647-104F-4D73-8675-328394A76A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272" y="108806"/>
            <a:ext cx="12053455" cy="6640387"/>
          </a:xfrm>
          <a:prstGeom prst="rect">
            <a:avLst/>
          </a:prstGeom>
        </p:spPr>
      </p:pic>
    </p:spTree>
    <p:extLst>
      <p:ext uri="{BB962C8B-B14F-4D97-AF65-F5344CB8AC3E}">
        <p14:creationId xmlns:p14="http://schemas.microsoft.com/office/powerpoint/2010/main" val="180539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1143000" y="385355"/>
            <a:ext cx="9875520" cy="868680"/>
          </a:xfrm>
        </p:spPr>
        <p:txBody>
          <a:bodyPr/>
          <a:lstStyle/>
          <a:p>
            <a:r>
              <a:rPr lang="en-US" dirty="0"/>
              <a:t>Steps to get data:</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825759" y="1254035"/>
            <a:ext cx="9882051" cy="4571999"/>
          </a:xfrm>
        </p:spPr>
        <p:txBody>
          <a:bodyPr>
            <a:normAutofit/>
          </a:bodyPr>
          <a:lstStyle/>
          <a:p>
            <a:pPr marL="502920" indent="-457200">
              <a:buAutoNum type="arabicPeriod"/>
            </a:pPr>
            <a:r>
              <a:rPr lang="en-US" sz="2800" dirty="0"/>
              <a:t>Create a URL to view the list of companies given a city</a:t>
            </a:r>
          </a:p>
          <a:p>
            <a:pPr marL="502920" indent="-457200">
              <a:buAutoNum type="arabicPeriod"/>
            </a:pPr>
            <a:r>
              <a:rPr lang="en-US" sz="2800" dirty="0"/>
              <a:t>Create a URL to view the review page for a given company</a:t>
            </a:r>
          </a:p>
          <a:p>
            <a:pPr marL="502920" indent="-457200">
              <a:buAutoNum type="arabicPeriod"/>
            </a:pPr>
            <a:r>
              <a:rPr lang="en-US" sz="2800" dirty="0"/>
              <a:t>Compile the review data for each company </a:t>
            </a:r>
          </a:p>
          <a:p>
            <a:pPr lvl="2"/>
            <a:r>
              <a:rPr lang="en-US" sz="2200" dirty="0"/>
              <a:t>Date, Summary, Job Title, Location, Recommends, Outlook, CEO Rating, Experience, Pros/Cons, Advice to Management</a:t>
            </a:r>
          </a:p>
          <a:p>
            <a:pPr marL="502920" indent="-457200">
              <a:buAutoNum type="arabicPeriod"/>
            </a:pPr>
            <a:r>
              <a:rPr lang="en-US" sz="2800" dirty="0"/>
              <a:t>Compile code to loop through and pull all results</a:t>
            </a:r>
          </a:p>
          <a:p>
            <a:endParaRPr lang="en-US" dirty="0"/>
          </a:p>
          <a:p>
            <a:endParaRPr lang="en-US" dirty="0"/>
          </a:p>
        </p:txBody>
      </p:sp>
    </p:spTree>
    <p:extLst>
      <p:ext uri="{BB962C8B-B14F-4D97-AF65-F5344CB8AC3E}">
        <p14:creationId xmlns:p14="http://schemas.microsoft.com/office/powerpoint/2010/main" val="3163746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lassdoorRequestURLs">
            <a:hlinkClick r:id="" action="ppaction://media"/>
            <a:extLst>
              <a:ext uri="{FF2B5EF4-FFF2-40B4-BE49-F238E27FC236}">
                <a16:creationId xmlns:a16="http://schemas.microsoft.com/office/drawing/2014/main" id="{E3D2C69D-8EEB-4B88-BCE8-FA1BA9318D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0631" y="284604"/>
            <a:ext cx="11270738" cy="6040412"/>
          </a:xfrm>
          <a:prstGeom prst="rect">
            <a:avLst/>
          </a:prstGeom>
        </p:spPr>
      </p:pic>
    </p:spTree>
    <p:extLst>
      <p:ext uri="{BB962C8B-B14F-4D97-AF65-F5344CB8AC3E}">
        <p14:creationId xmlns:p14="http://schemas.microsoft.com/office/powerpoint/2010/main" val="1407790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3009-76E1-4737-96E8-549305DF45E5}"/>
              </a:ext>
            </a:extLst>
          </p:cNvPr>
          <p:cNvSpPr>
            <a:spLocks noGrp="1"/>
          </p:cNvSpPr>
          <p:nvPr>
            <p:ph type="title"/>
          </p:nvPr>
        </p:nvSpPr>
        <p:spPr>
          <a:xfrm>
            <a:off x="471055" y="385355"/>
            <a:ext cx="10547465" cy="868680"/>
          </a:xfrm>
        </p:spPr>
        <p:txBody>
          <a:bodyPr>
            <a:normAutofit/>
          </a:bodyPr>
          <a:lstStyle/>
          <a:p>
            <a:r>
              <a:rPr lang="en-US" dirty="0"/>
              <a:t>1. Create a URL to get company results</a:t>
            </a:r>
          </a:p>
        </p:txBody>
      </p:sp>
      <p:sp>
        <p:nvSpPr>
          <p:cNvPr id="3" name="Content Placeholder 2">
            <a:extLst>
              <a:ext uri="{FF2B5EF4-FFF2-40B4-BE49-F238E27FC236}">
                <a16:creationId xmlns:a16="http://schemas.microsoft.com/office/drawing/2014/main" id="{BCA193CC-11C2-433B-B8B9-81709C37FE1B}"/>
              </a:ext>
            </a:extLst>
          </p:cNvPr>
          <p:cNvSpPr>
            <a:spLocks noGrp="1"/>
          </p:cNvSpPr>
          <p:nvPr>
            <p:ph idx="1"/>
          </p:nvPr>
        </p:nvSpPr>
        <p:spPr>
          <a:xfrm>
            <a:off x="637310" y="1254036"/>
            <a:ext cx="10387742" cy="4902924"/>
          </a:xfrm>
        </p:spPr>
        <p:txBody>
          <a:bodyPr>
            <a:normAutofit/>
          </a:bodyPr>
          <a:lstStyle/>
          <a:p>
            <a:endParaRPr lang="en-US" dirty="0"/>
          </a:p>
          <a:p>
            <a:endParaRPr lang="en-US" dirty="0"/>
          </a:p>
        </p:txBody>
      </p:sp>
      <p:pic>
        <p:nvPicPr>
          <p:cNvPr id="4" name="Picture 3">
            <a:extLst>
              <a:ext uri="{FF2B5EF4-FFF2-40B4-BE49-F238E27FC236}">
                <a16:creationId xmlns:a16="http://schemas.microsoft.com/office/drawing/2014/main" id="{8F2A4A4B-A917-4FD6-810C-E965E0C2606B}"/>
              </a:ext>
            </a:extLst>
          </p:cNvPr>
          <p:cNvPicPr>
            <a:picLocks noChangeAspect="1"/>
          </p:cNvPicPr>
          <p:nvPr/>
        </p:nvPicPr>
        <p:blipFill>
          <a:blip r:embed="rId3"/>
          <a:stretch>
            <a:fillRect/>
          </a:stretch>
        </p:blipFill>
        <p:spPr>
          <a:xfrm>
            <a:off x="390668" y="4904509"/>
            <a:ext cx="2895021" cy="1568136"/>
          </a:xfrm>
          <a:prstGeom prst="rect">
            <a:avLst/>
          </a:prstGeom>
          <a:effectLst>
            <a:glow rad="127000">
              <a:schemeClr val="accent1"/>
            </a:glow>
          </a:effectLst>
        </p:spPr>
      </p:pic>
      <p:pic>
        <p:nvPicPr>
          <p:cNvPr id="5" name="Picture 4">
            <a:extLst>
              <a:ext uri="{FF2B5EF4-FFF2-40B4-BE49-F238E27FC236}">
                <a16:creationId xmlns:a16="http://schemas.microsoft.com/office/drawing/2014/main" id="{1D8E72B8-D680-4E2D-BB88-C95E3AF53FFB}"/>
              </a:ext>
            </a:extLst>
          </p:cNvPr>
          <p:cNvPicPr>
            <a:picLocks noChangeAspect="1"/>
          </p:cNvPicPr>
          <p:nvPr/>
        </p:nvPicPr>
        <p:blipFill>
          <a:blip r:embed="rId4"/>
          <a:stretch>
            <a:fillRect/>
          </a:stretch>
        </p:blipFill>
        <p:spPr>
          <a:xfrm>
            <a:off x="2444825" y="3217812"/>
            <a:ext cx="9421091" cy="2386152"/>
          </a:xfrm>
          <a:prstGeom prst="rect">
            <a:avLst/>
          </a:prstGeom>
          <a:effectLst>
            <a:glow rad="127000">
              <a:schemeClr val="accent1"/>
            </a:glow>
          </a:effectLst>
        </p:spPr>
      </p:pic>
      <p:sp>
        <p:nvSpPr>
          <p:cNvPr id="8" name="Arrow: Bent-Up 7">
            <a:extLst>
              <a:ext uri="{FF2B5EF4-FFF2-40B4-BE49-F238E27FC236}">
                <a16:creationId xmlns:a16="http://schemas.microsoft.com/office/drawing/2014/main" id="{B64B8061-7023-40F2-B1C2-1D633E62FC18}"/>
              </a:ext>
            </a:extLst>
          </p:cNvPr>
          <p:cNvSpPr/>
          <p:nvPr/>
        </p:nvSpPr>
        <p:spPr>
          <a:xfrm>
            <a:off x="3451944" y="5688577"/>
            <a:ext cx="504236" cy="46838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9FFAF91E-1F10-4A41-B83A-020926835BF4}"/>
              </a:ext>
            </a:extLst>
          </p:cNvPr>
          <p:cNvSpPr txBox="1">
            <a:spLocks/>
          </p:cNvSpPr>
          <p:nvPr/>
        </p:nvSpPr>
        <p:spPr>
          <a:xfrm>
            <a:off x="471055" y="1338647"/>
            <a:ext cx="9882051" cy="1794551"/>
          </a:xfrm>
          <a:prstGeom prst="rect">
            <a:avLst/>
          </a:prstGeom>
        </p:spPr>
        <p:txBody>
          <a:bodyPr vert="horz" lIns="91440" tIns="45720" rIns="91440" bIns="45720" rtlCol="0">
            <a:normAutofit fontScale="92500" lnSpcReduction="2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en-US" dirty="0"/>
              <a:t>Request URL for Saint Paul: https://www.glassdoor.com/Reviews/company-reviews.htm?suggestCount=0&amp;suggestChosen=false&amp;clickSource=searchBtn&amp;typedKeyword=&amp;sc.keyword=&amp;</a:t>
            </a:r>
            <a:r>
              <a:rPr lang="en-US" dirty="0">
                <a:highlight>
                  <a:srgbClr val="FFFF00"/>
                </a:highlight>
              </a:rPr>
              <a:t>locT=C</a:t>
            </a:r>
            <a:r>
              <a:rPr lang="en-US" dirty="0"/>
              <a:t>&amp;</a:t>
            </a:r>
            <a:r>
              <a:rPr lang="en-US" dirty="0">
                <a:highlight>
                  <a:srgbClr val="FFFF00"/>
                </a:highlight>
              </a:rPr>
              <a:t>locId=1142575</a:t>
            </a:r>
            <a:r>
              <a:rPr lang="en-US" dirty="0"/>
              <a:t>&amp;jobType=</a:t>
            </a:r>
          </a:p>
          <a:p>
            <a:r>
              <a:rPr lang="en-US" dirty="0"/>
              <a:t>Query String Parameters:</a:t>
            </a:r>
          </a:p>
          <a:p>
            <a:pPr lvl="1"/>
            <a:r>
              <a:rPr lang="en-US" dirty="0" err="1"/>
              <a:t>locT</a:t>
            </a:r>
            <a:endParaRPr lang="en-US" dirty="0"/>
          </a:p>
          <a:p>
            <a:pPr lvl="1"/>
            <a:r>
              <a:rPr lang="en-US" dirty="0" err="1"/>
              <a:t>lotId</a:t>
            </a:r>
            <a:endParaRPr lang="en-US" dirty="0"/>
          </a:p>
        </p:txBody>
      </p:sp>
    </p:spTree>
    <p:extLst>
      <p:ext uri="{BB962C8B-B14F-4D97-AF65-F5344CB8AC3E}">
        <p14:creationId xmlns:p14="http://schemas.microsoft.com/office/powerpoint/2010/main" val="1725372913"/>
      </p:ext>
    </p:extLst>
  </p:cSld>
  <p:clrMapOvr>
    <a:masterClrMapping/>
  </p:clrMapOvr>
</p:sld>
</file>

<file path=ppt/theme/theme1.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7467</TotalTime>
  <Words>1062</Words>
  <Application>Microsoft Office PowerPoint</Application>
  <PresentationFormat>Widescreen</PresentationFormat>
  <Paragraphs>155</Paragraphs>
  <Slides>28</Slides>
  <Notes>27</Notes>
  <HiddenSlides>1</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Calibri</vt:lpstr>
      <vt:lpstr>Corbel</vt:lpstr>
      <vt:lpstr>Basis</vt:lpstr>
      <vt:lpstr>Web Scraping with R</vt:lpstr>
      <vt:lpstr>What is web scraping?</vt:lpstr>
      <vt:lpstr>Why web scraping?</vt:lpstr>
      <vt:lpstr>Tools for accessing data on the web</vt:lpstr>
      <vt:lpstr>Example with Glassdoor, R and rvest</vt:lpstr>
      <vt:lpstr>PowerPoint Presentation</vt:lpstr>
      <vt:lpstr>Steps to get data:</vt:lpstr>
      <vt:lpstr>PowerPoint Presentation</vt:lpstr>
      <vt:lpstr>1. Create a URL to get company results</vt:lpstr>
      <vt:lpstr>Create a URL to get company results (cont.)</vt:lpstr>
      <vt:lpstr>1. Create a URL to get company results (cont.)</vt:lpstr>
      <vt:lpstr>1. Create a URL to get company results (cont.)</vt:lpstr>
      <vt:lpstr>1. Create a URL to get company results (cont.)</vt:lpstr>
      <vt:lpstr>Accessing data from xml doc with rvest</vt:lpstr>
      <vt:lpstr>2. Create a URL for the review page </vt:lpstr>
      <vt:lpstr>Parsing HTML with rvest</vt:lpstr>
      <vt:lpstr>Parsing HTML with rvest (cont.)</vt:lpstr>
      <vt:lpstr>Parsing HTML with rvest (cont.)</vt:lpstr>
      <vt:lpstr>Parsing HTML with rvest (cont.)</vt:lpstr>
      <vt:lpstr>2. Create a URL for the review page (cont.) </vt:lpstr>
      <vt:lpstr>3. Compile the review data for each company</vt:lpstr>
      <vt:lpstr>3. Compile the review data for each company (cont.)</vt:lpstr>
      <vt:lpstr>3. Compile the review data for each company (cont.)</vt:lpstr>
      <vt:lpstr>3. Compile the review data for each company (cont.)</vt:lpstr>
      <vt:lpstr>4. Compile code to loop through and pull all results</vt:lpstr>
      <vt:lpstr>4. Compile code to loop through and pull all results (cont.)</vt:lpstr>
      <vt:lpstr>Challenges</vt:lpstr>
      <vt:lpstr>Code 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Lendway</dc:creator>
  <cp:lastModifiedBy>Heather Lendway</cp:lastModifiedBy>
  <cp:revision>84</cp:revision>
  <dcterms:created xsi:type="dcterms:W3CDTF">2019-08-07T19:44:01Z</dcterms:created>
  <dcterms:modified xsi:type="dcterms:W3CDTF">2019-08-13T23:04:34Z</dcterms:modified>
</cp:coreProperties>
</file>